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0" r:id="rId14"/>
    <p:sldId id="268" r:id="rId15"/>
    <p:sldId id="269" r:id="rId16"/>
  </p:sldIdLst>
  <p:sldSz cx="9144000" cy="5143500" type="screen16x9"/>
  <p:notesSz cx="6858000" cy="9144000"/>
  <p:embeddedFontLst>
    <p:embeddedFont>
      <p:font typeface="Lato" panose="020B0604020202020204" charset="0"/>
      <p:regular r:id="rId18"/>
      <p:bold r:id="rId19"/>
      <p:italic r:id="rId20"/>
      <p:boldItalic r:id="rId21"/>
    </p:embeddedFont>
    <p:embeddedFont>
      <p:font typeface="Raleway" panose="020B0604020202020204"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778" y="5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etendra Sahu" userId="a3bf9a608e22d64b" providerId="LiveId" clId="{5F92BD18-CC31-43F4-9BC1-CFFC6CA479D3}"/>
    <pc:docChg chg="custSel modSld">
      <pc:chgData name="Jeetendra Sahu" userId="a3bf9a608e22d64b" providerId="LiveId" clId="{5F92BD18-CC31-43F4-9BC1-CFFC6CA479D3}" dt="2021-06-10T18:48:36.088" v="0" actId="478"/>
      <pc:docMkLst>
        <pc:docMk/>
      </pc:docMkLst>
      <pc:sldChg chg="delSp mod">
        <pc:chgData name="Jeetendra Sahu" userId="a3bf9a608e22d64b" providerId="LiveId" clId="{5F92BD18-CC31-43F4-9BC1-CFFC6CA479D3}" dt="2021-06-10T18:48:36.088" v="0" actId="478"/>
        <pc:sldMkLst>
          <pc:docMk/>
          <pc:sldMk cId="323059741" sldId="270"/>
        </pc:sldMkLst>
        <pc:spChg chg="del">
          <ac:chgData name="Jeetendra Sahu" userId="a3bf9a608e22d64b" providerId="LiveId" clId="{5F92BD18-CC31-43F4-9BC1-CFFC6CA479D3}" dt="2021-06-10T18:48:36.088" v="0" actId="478"/>
          <ac:spMkLst>
            <pc:docMk/>
            <pc:sldMk cId="323059741" sldId="270"/>
            <ac:spMk id="239"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dce513f6d5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dce513f6d5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dab5615c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dab5615c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dce513f6d5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dce513f6d5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51d9165c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51d9165c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76024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5430e6bdd_5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5430e6bdd_5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d9c67055b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d9c67055b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d9c67055b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51d9112a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51d23597c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51d23597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dce513f6d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dce513f6d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d9c67055b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d9c67055b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dce513f6d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dce513f6d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dce513f6d5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dce513f6d5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89" name="Google Shape;89;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7" descr="Open Chromebook laptop computer"/>
          <p:cNvPicPr preferRelativeResize="0"/>
          <p:nvPr/>
        </p:nvPicPr>
        <p:blipFill rotWithShape="1">
          <a:blip r:embed="rId3">
            <a:alphaModFix/>
          </a:blip>
          <a:srcRect r="3344"/>
          <a:stretch/>
        </p:blipFill>
        <p:spPr>
          <a:xfrm>
            <a:off x="4606900" y="1399750"/>
            <a:ext cx="4537098" cy="2822399"/>
          </a:xfrm>
          <a:prstGeom prst="rect">
            <a:avLst/>
          </a:prstGeom>
          <a:noFill/>
          <a:ln>
            <a:noFill/>
          </a:ln>
        </p:spPr>
      </p:pic>
      <p:pic>
        <p:nvPicPr>
          <p:cNvPr id="136" name="Google Shape;136;p17" descr="Component Detail"/>
          <p:cNvPicPr preferRelativeResize="0"/>
          <p:nvPr/>
        </p:nvPicPr>
        <p:blipFill rotWithShape="1">
          <a:blip r:embed="rId4">
            <a:alphaModFix/>
          </a:blip>
          <a:srcRect t="3655" b="20500"/>
          <a:stretch/>
        </p:blipFill>
        <p:spPr>
          <a:xfrm>
            <a:off x="5181200" y="1645500"/>
            <a:ext cx="3471224" cy="1974601"/>
          </a:xfrm>
          <a:prstGeom prst="rect">
            <a:avLst/>
          </a:prstGeom>
          <a:noFill/>
          <a:ln>
            <a:noFill/>
          </a:ln>
        </p:spPr>
      </p:pic>
      <p:pic>
        <p:nvPicPr>
          <p:cNvPr id="137" name="Google Shape;137;p17" descr="Portrait-oriented black smaptphone"/>
          <p:cNvPicPr preferRelativeResize="0"/>
          <p:nvPr/>
        </p:nvPicPr>
        <p:blipFill rotWithShape="1">
          <a:blip r:embed="rId5">
            <a:alphaModFix/>
          </a:blip>
          <a:srcRect r="19980"/>
          <a:stretch/>
        </p:blipFill>
        <p:spPr>
          <a:xfrm>
            <a:off x="8220926" y="2149750"/>
            <a:ext cx="923075" cy="2265601"/>
          </a:xfrm>
          <a:prstGeom prst="rect">
            <a:avLst/>
          </a:prstGeom>
          <a:noFill/>
          <a:ln>
            <a:noFill/>
          </a:ln>
          <a:effectLst>
            <a:reflection stA="20000" endPos="4000" fadeDir="5400012" sy="-100000" algn="bl" rotWithShape="0"/>
          </a:effectLst>
        </p:spPr>
      </p:pic>
      <p:sp>
        <p:nvSpPr>
          <p:cNvPr id="138" name="Google Shape;138;p17"/>
          <p:cNvSpPr txBox="1">
            <a:spLocks noGrp="1"/>
          </p:cNvSpPr>
          <p:nvPr>
            <p:ph type="ctrTitle"/>
          </p:nvPr>
        </p:nvSpPr>
        <p:spPr>
          <a:xfrm>
            <a:off x="729450" y="1322450"/>
            <a:ext cx="37878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a:t>Insaid Telecom</a:t>
            </a:r>
            <a:endParaRPr sz="5000"/>
          </a:p>
        </p:txBody>
      </p:sp>
      <p:sp>
        <p:nvSpPr>
          <p:cNvPr id="139" name="Google Shape;139;p17"/>
          <p:cNvSpPr txBox="1">
            <a:spLocks noGrp="1"/>
          </p:cNvSpPr>
          <p:nvPr>
            <p:ph type="subTitle" idx="1"/>
          </p:nvPr>
        </p:nvSpPr>
        <p:spPr>
          <a:xfrm>
            <a:off x="729600" y="2921750"/>
            <a:ext cx="3787800" cy="8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Group:  1003</a:t>
            </a:r>
            <a:endParaRPr b="1"/>
          </a:p>
        </p:txBody>
      </p:sp>
      <p:pic>
        <p:nvPicPr>
          <p:cNvPr id="140" name="Google Shape;140;p17" descr="Mobile View"/>
          <p:cNvPicPr preferRelativeResize="0"/>
          <p:nvPr/>
        </p:nvPicPr>
        <p:blipFill rotWithShape="1">
          <a:blip r:embed="rId6">
            <a:alphaModFix/>
          </a:blip>
          <a:srcRect l="-384" r="23473" b="16352"/>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6"/>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 sz="700" b="1">
                <a:solidFill>
                  <a:schemeClr val="lt1"/>
                </a:solidFill>
              </a:rPr>
              <a:t>1</a:t>
            </a:r>
            <a:endParaRPr sz="700" b="1">
              <a:solidFill>
                <a:schemeClr val="lt1"/>
              </a:solidFill>
            </a:endParaRPr>
          </a:p>
        </p:txBody>
      </p:sp>
      <p:sp>
        <p:nvSpPr>
          <p:cNvPr id="216" name="Google Shape;216;p26"/>
          <p:cNvSpPr txBox="1">
            <a:spLocks noGrp="1"/>
          </p:cNvSpPr>
          <p:nvPr>
            <p:ph type="title"/>
          </p:nvPr>
        </p:nvSpPr>
        <p:spPr>
          <a:xfrm>
            <a:off x="0" y="79250"/>
            <a:ext cx="4289700" cy="94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Insights from Analysis</a:t>
            </a:r>
            <a:endParaRPr sz="3000"/>
          </a:p>
          <a:p>
            <a:pPr marL="0" lvl="0" indent="0" algn="l" rtl="0">
              <a:spcBef>
                <a:spcPts val="0"/>
              </a:spcBef>
              <a:spcAft>
                <a:spcPts val="0"/>
              </a:spcAft>
              <a:buNone/>
            </a:pPr>
            <a:r>
              <a:rPr lang="en" sz="3000" b="0"/>
              <a:t>0</a:t>
            </a:r>
            <a:r>
              <a:rPr lang="en" b="0"/>
              <a:t>4</a:t>
            </a:r>
            <a:endParaRPr b="0"/>
          </a:p>
          <a:p>
            <a:pPr marL="0" lvl="0" indent="0" algn="l" rtl="0">
              <a:spcBef>
                <a:spcPts val="0"/>
              </a:spcBef>
              <a:spcAft>
                <a:spcPts val="0"/>
              </a:spcAft>
              <a:buNone/>
            </a:pPr>
            <a:endParaRPr sz="450" b="0">
              <a:solidFill>
                <a:srgbClr val="A31515"/>
              </a:solidFill>
              <a:highlight>
                <a:srgbClr val="FFFFFE"/>
              </a:highlight>
              <a:latin typeface="Courier New"/>
              <a:ea typeface="Courier New"/>
              <a:cs typeface="Courier New"/>
              <a:sym typeface="Courier New"/>
            </a:endParaRPr>
          </a:p>
          <a:p>
            <a:pPr marL="0" lvl="0" indent="0" algn="l" rtl="0">
              <a:spcBef>
                <a:spcPts val="0"/>
              </a:spcBef>
              <a:spcAft>
                <a:spcPts val="0"/>
              </a:spcAft>
              <a:buNone/>
            </a:pPr>
            <a:endParaRPr b="0"/>
          </a:p>
        </p:txBody>
      </p:sp>
      <p:sp>
        <p:nvSpPr>
          <p:cNvPr id="217" name="Google Shape;217;p26"/>
          <p:cNvSpPr txBox="1"/>
          <p:nvPr/>
        </p:nvSpPr>
        <p:spPr>
          <a:xfrm>
            <a:off x="4572000" y="161025"/>
            <a:ext cx="457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18" name="Google Shape;218;p26"/>
          <p:cNvSpPr txBox="1"/>
          <p:nvPr/>
        </p:nvSpPr>
        <p:spPr>
          <a:xfrm>
            <a:off x="0" y="1947525"/>
            <a:ext cx="4572000" cy="16095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600"/>
              </a:spcBef>
              <a:spcAft>
                <a:spcPts val="0"/>
              </a:spcAft>
              <a:buClr>
                <a:srgbClr val="212121"/>
              </a:buClr>
              <a:buSzPts val="1400"/>
              <a:buFont typeface="Roboto"/>
              <a:buChar char="●"/>
            </a:pPr>
            <a:r>
              <a:rPr lang="en" b="1">
                <a:solidFill>
                  <a:srgbClr val="212121"/>
                </a:solidFill>
                <a:highlight>
                  <a:srgbClr val="FFFFFF"/>
                </a:highlight>
                <a:latin typeface="Roboto"/>
                <a:ea typeface="Roboto"/>
                <a:cs typeface="Roboto"/>
                <a:sym typeface="Roboto"/>
              </a:rPr>
              <a:t>People in the range of 20 yrs to 26 yrs prefer this network the most compared to other age group.</a:t>
            </a:r>
            <a:endParaRPr b="1">
              <a:solidFill>
                <a:srgbClr val="212121"/>
              </a:solidFill>
              <a:highlight>
                <a:srgbClr val="FFFFFF"/>
              </a:highlight>
              <a:latin typeface="Roboto"/>
              <a:ea typeface="Roboto"/>
              <a:cs typeface="Roboto"/>
              <a:sym typeface="Roboto"/>
            </a:endParaRPr>
          </a:p>
          <a:p>
            <a:pPr marL="457200" lvl="0" indent="-317500" algn="l" rtl="0">
              <a:lnSpc>
                <a:spcPct val="115000"/>
              </a:lnSpc>
              <a:spcBef>
                <a:spcPts val="0"/>
              </a:spcBef>
              <a:spcAft>
                <a:spcPts val="0"/>
              </a:spcAft>
              <a:buClr>
                <a:srgbClr val="212121"/>
              </a:buClr>
              <a:buSzPts val="1400"/>
              <a:buFont typeface="Roboto"/>
              <a:buChar char="●"/>
            </a:pPr>
            <a:r>
              <a:rPr lang="en" b="1">
                <a:solidFill>
                  <a:srgbClr val="212121"/>
                </a:solidFill>
                <a:highlight>
                  <a:srgbClr val="FFFFFF"/>
                </a:highlight>
                <a:latin typeface="Roboto"/>
                <a:ea typeface="Roboto"/>
                <a:cs typeface="Roboto"/>
                <a:sym typeface="Roboto"/>
              </a:rPr>
              <a:t>Most of the users(more than 80%) are of the age 20yrs to 40yrs.</a:t>
            </a:r>
            <a:endParaRPr b="1">
              <a:solidFill>
                <a:srgbClr val="212121"/>
              </a:solidFill>
              <a:highlight>
                <a:srgbClr val="FFFFFF"/>
              </a:highlight>
              <a:latin typeface="Roboto"/>
              <a:ea typeface="Roboto"/>
              <a:cs typeface="Roboto"/>
              <a:sym typeface="Roboto"/>
            </a:endParaRPr>
          </a:p>
          <a:p>
            <a:pPr marL="0" lvl="0" indent="0" algn="l" rtl="0">
              <a:spcBef>
                <a:spcPts val="500"/>
              </a:spcBef>
              <a:spcAft>
                <a:spcPts val="0"/>
              </a:spcAft>
              <a:buNone/>
            </a:pPr>
            <a:endParaRPr sz="2400" b="1">
              <a:solidFill>
                <a:schemeClr val="dk2"/>
              </a:solidFill>
              <a:latin typeface="Raleway"/>
              <a:ea typeface="Raleway"/>
              <a:cs typeface="Raleway"/>
              <a:sym typeface="Raleway"/>
            </a:endParaRPr>
          </a:p>
        </p:txBody>
      </p:sp>
      <p:pic>
        <p:nvPicPr>
          <p:cNvPr id="219" name="Google Shape;219;p26"/>
          <p:cNvPicPr preferRelativeResize="0"/>
          <p:nvPr/>
        </p:nvPicPr>
        <p:blipFill>
          <a:blip r:embed="rId3">
            <a:alphaModFix/>
          </a:blip>
          <a:stretch>
            <a:fillRect/>
          </a:stretch>
        </p:blipFill>
        <p:spPr>
          <a:xfrm>
            <a:off x="4575425" y="161025"/>
            <a:ext cx="4572000" cy="4920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7"/>
          <p:cNvSpPr txBox="1">
            <a:spLocks noGrp="1"/>
          </p:cNvSpPr>
          <p:nvPr>
            <p:ph type="title"/>
          </p:nvPr>
        </p:nvSpPr>
        <p:spPr>
          <a:xfrm>
            <a:off x="0" y="79250"/>
            <a:ext cx="4289700" cy="94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Insights from Analysis</a:t>
            </a:r>
            <a:endParaRPr sz="3000"/>
          </a:p>
          <a:p>
            <a:pPr marL="0" lvl="0" indent="0" algn="l" rtl="0">
              <a:spcBef>
                <a:spcPts val="0"/>
              </a:spcBef>
              <a:spcAft>
                <a:spcPts val="0"/>
              </a:spcAft>
              <a:buNone/>
            </a:pPr>
            <a:r>
              <a:rPr lang="en" sz="3000" b="0"/>
              <a:t>0</a:t>
            </a:r>
            <a:r>
              <a:rPr lang="en" b="0"/>
              <a:t>5</a:t>
            </a:r>
            <a:endParaRPr b="0"/>
          </a:p>
          <a:p>
            <a:pPr marL="0" lvl="0" indent="0" algn="l" rtl="0">
              <a:spcBef>
                <a:spcPts val="0"/>
              </a:spcBef>
              <a:spcAft>
                <a:spcPts val="0"/>
              </a:spcAft>
              <a:buNone/>
            </a:pPr>
            <a:endParaRPr sz="450" b="0">
              <a:solidFill>
                <a:srgbClr val="A31515"/>
              </a:solidFill>
              <a:highlight>
                <a:srgbClr val="FFFFFE"/>
              </a:highlight>
              <a:latin typeface="Courier New"/>
              <a:ea typeface="Courier New"/>
              <a:cs typeface="Courier New"/>
              <a:sym typeface="Courier New"/>
            </a:endParaRPr>
          </a:p>
          <a:p>
            <a:pPr marL="0" lvl="0" indent="0" algn="l" rtl="0">
              <a:spcBef>
                <a:spcPts val="0"/>
              </a:spcBef>
              <a:spcAft>
                <a:spcPts val="0"/>
              </a:spcAft>
              <a:buNone/>
            </a:pPr>
            <a:endParaRPr b="0"/>
          </a:p>
        </p:txBody>
      </p:sp>
      <p:sp>
        <p:nvSpPr>
          <p:cNvPr id="225" name="Google Shape;225;p27"/>
          <p:cNvSpPr txBox="1"/>
          <p:nvPr/>
        </p:nvSpPr>
        <p:spPr>
          <a:xfrm>
            <a:off x="4572000" y="161025"/>
            <a:ext cx="457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26" name="Google Shape;226;p27"/>
          <p:cNvSpPr txBox="1"/>
          <p:nvPr/>
        </p:nvSpPr>
        <p:spPr>
          <a:xfrm>
            <a:off x="4541700" y="1214275"/>
            <a:ext cx="4632600" cy="2371500"/>
          </a:xfrm>
          <a:prstGeom prst="rect">
            <a:avLst/>
          </a:prstGeom>
          <a:noFill/>
          <a:ln>
            <a:noFill/>
          </a:ln>
        </p:spPr>
        <p:txBody>
          <a:bodyPr spcFirstLastPara="1" wrap="square" lIns="91425" tIns="91425" rIns="91425" bIns="91425" anchor="t" anchorCtr="0">
            <a:spAutoFit/>
          </a:bodyPr>
          <a:lstStyle/>
          <a:p>
            <a:pPr marL="457200" lvl="0" indent="0" algn="just" rtl="0">
              <a:lnSpc>
                <a:spcPct val="115000"/>
              </a:lnSpc>
              <a:spcBef>
                <a:spcPts val="600"/>
              </a:spcBef>
              <a:spcAft>
                <a:spcPts val="0"/>
              </a:spcAft>
              <a:buNone/>
            </a:pPr>
            <a:r>
              <a:rPr lang="en" b="1">
                <a:latin typeface="Lato"/>
                <a:ea typeface="Lato"/>
                <a:cs typeface="Lato"/>
                <a:sym typeface="Lato"/>
              </a:rPr>
              <a:t>·</a:t>
            </a:r>
            <a:r>
              <a:rPr lang="en" b="1">
                <a:solidFill>
                  <a:srgbClr val="212121"/>
                </a:solidFill>
                <a:latin typeface="Lato"/>
                <a:ea typeface="Lato"/>
                <a:cs typeface="Lato"/>
                <a:sym typeface="Lato"/>
              </a:rPr>
              <a:t>Xiaomi was the most preferred mobile brand for each age categories.</a:t>
            </a:r>
            <a:endParaRPr b="1">
              <a:solidFill>
                <a:srgbClr val="212121"/>
              </a:solidFill>
              <a:latin typeface="Lato"/>
              <a:ea typeface="Lato"/>
              <a:cs typeface="Lato"/>
              <a:sym typeface="Lato"/>
            </a:endParaRPr>
          </a:p>
          <a:p>
            <a:pPr marL="457200" lvl="0" indent="0" algn="just" rtl="0">
              <a:lnSpc>
                <a:spcPct val="115000"/>
              </a:lnSpc>
              <a:spcBef>
                <a:spcPts val="600"/>
              </a:spcBef>
              <a:spcAft>
                <a:spcPts val="0"/>
              </a:spcAft>
              <a:buNone/>
            </a:pPr>
            <a:r>
              <a:rPr lang="en" b="1">
                <a:latin typeface="Lato"/>
                <a:ea typeface="Lato"/>
                <a:cs typeface="Lato"/>
                <a:sym typeface="Lato"/>
              </a:rPr>
              <a:t>·</a:t>
            </a:r>
            <a:r>
              <a:rPr lang="en" b="1">
                <a:solidFill>
                  <a:srgbClr val="212121"/>
                </a:solidFill>
                <a:latin typeface="Lato"/>
                <a:ea typeface="Lato"/>
                <a:cs typeface="Lato"/>
                <a:sym typeface="Lato"/>
              </a:rPr>
              <a:t>However, Samsung had a slightly more preferred  over Xiaomi for age segment 40+</a:t>
            </a:r>
            <a:r>
              <a:rPr lang="en">
                <a:solidFill>
                  <a:srgbClr val="212121"/>
                </a:solidFill>
                <a:latin typeface="Raleway"/>
                <a:ea typeface="Raleway"/>
                <a:cs typeface="Raleway"/>
                <a:sym typeface="Raleway"/>
              </a:rPr>
              <a:t>.</a:t>
            </a:r>
            <a:endParaRPr>
              <a:solidFill>
                <a:srgbClr val="212121"/>
              </a:solidFill>
              <a:latin typeface="Raleway"/>
              <a:ea typeface="Raleway"/>
              <a:cs typeface="Raleway"/>
              <a:sym typeface="Raleway"/>
            </a:endParaRPr>
          </a:p>
          <a:p>
            <a:pPr marL="457200" lvl="0" indent="0" algn="l" rtl="0">
              <a:lnSpc>
                <a:spcPct val="115000"/>
              </a:lnSpc>
              <a:spcBef>
                <a:spcPts val="600"/>
              </a:spcBef>
              <a:spcAft>
                <a:spcPts val="0"/>
              </a:spcAft>
              <a:buNone/>
            </a:pPr>
            <a:endParaRPr sz="1600" b="1">
              <a:solidFill>
                <a:srgbClr val="212121"/>
              </a:solidFill>
              <a:highlight>
                <a:srgbClr val="FFFFFF"/>
              </a:highlight>
              <a:latin typeface="Roboto"/>
              <a:ea typeface="Roboto"/>
              <a:cs typeface="Roboto"/>
              <a:sym typeface="Roboto"/>
            </a:endParaRPr>
          </a:p>
          <a:p>
            <a:pPr marL="0" lvl="0" indent="0" algn="l" rtl="0">
              <a:lnSpc>
                <a:spcPct val="115000"/>
              </a:lnSpc>
              <a:spcBef>
                <a:spcPts val="600"/>
              </a:spcBef>
              <a:spcAft>
                <a:spcPts val="0"/>
              </a:spcAft>
              <a:buNone/>
            </a:pPr>
            <a:endParaRPr b="1">
              <a:solidFill>
                <a:srgbClr val="212121"/>
              </a:solidFill>
              <a:highlight>
                <a:srgbClr val="FFFFFF"/>
              </a:highlight>
              <a:latin typeface="Roboto"/>
              <a:ea typeface="Roboto"/>
              <a:cs typeface="Roboto"/>
              <a:sym typeface="Roboto"/>
            </a:endParaRPr>
          </a:p>
          <a:p>
            <a:pPr marL="0" lvl="0" indent="0" algn="l" rtl="0">
              <a:spcBef>
                <a:spcPts val="500"/>
              </a:spcBef>
              <a:spcAft>
                <a:spcPts val="0"/>
              </a:spcAft>
              <a:buNone/>
            </a:pPr>
            <a:endParaRPr sz="2400" b="1">
              <a:solidFill>
                <a:schemeClr val="dk2"/>
              </a:solidFill>
              <a:latin typeface="Raleway"/>
              <a:ea typeface="Raleway"/>
              <a:cs typeface="Raleway"/>
              <a:sym typeface="Raleway"/>
            </a:endParaRPr>
          </a:p>
        </p:txBody>
      </p:sp>
      <p:pic>
        <p:nvPicPr>
          <p:cNvPr id="227" name="Google Shape;227;p27"/>
          <p:cNvPicPr preferRelativeResize="0"/>
          <p:nvPr/>
        </p:nvPicPr>
        <p:blipFill>
          <a:blip r:embed="rId3">
            <a:alphaModFix/>
          </a:blip>
          <a:stretch>
            <a:fillRect/>
          </a:stretch>
        </p:blipFill>
        <p:spPr>
          <a:xfrm>
            <a:off x="138025" y="1336150"/>
            <a:ext cx="4289699" cy="3654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8"/>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 sz="700" b="1">
                <a:solidFill>
                  <a:schemeClr val="lt1"/>
                </a:solidFill>
              </a:rPr>
              <a:t>1</a:t>
            </a:r>
            <a:endParaRPr sz="700" b="1">
              <a:solidFill>
                <a:schemeClr val="lt1"/>
              </a:solidFill>
            </a:endParaRPr>
          </a:p>
        </p:txBody>
      </p:sp>
      <p:sp>
        <p:nvSpPr>
          <p:cNvPr id="233" name="Google Shape;233;p28"/>
          <p:cNvSpPr txBox="1">
            <a:spLocks noGrp="1"/>
          </p:cNvSpPr>
          <p:nvPr>
            <p:ph type="title"/>
          </p:nvPr>
        </p:nvSpPr>
        <p:spPr>
          <a:xfrm>
            <a:off x="0" y="79250"/>
            <a:ext cx="4289700" cy="94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Insights from Analysis</a:t>
            </a:r>
            <a:endParaRPr sz="3000"/>
          </a:p>
          <a:p>
            <a:pPr marL="0" lvl="0" indent="0" algn="l" rtl="0">
              <a:spcBef>
                <a:spcPts val="0"/>
              </a:spcBef>
              <a:spcAft>
                <a:spcPts val="0"/>
              </a:spcAft>
              <a:buNone/>
            </a:pPr>
            <a:r>
              <a:rPr lang="en" sz="3000" b="0"/>
              <a:t>0</a:t>
            </a:r>
            <a:r>
              <a:rPr lang="en" b="0"/>
              <a:t>6</a:t>
            </a:r>
            <a:endParaRPr b="0"/>
          </a:p>
          <a:p>
            <a:pPr marL="0" lvl="0" indent="0" algn="l" rtl="0">
              <a:spcBef>
                <a:spcPts val="0"/>
              </a:spcBef>
              <a:spcAft>
                <a:spcPts val="0"/>
              </a:spcAft>
              <a:buNone/>
            </a:pPr>
            <a:endParaRPr sz="450" b="0">
              <a:solidFill>
                <a:srgbClr val="A31515"/>
              </a:solidFill>
              <a:highlight>
                <a:srgbClr val="FFFFFE"/>
              </a:highlight>
              <a:latin typeface="Courier New"/>
              <a:ea typeface="Courier New"/>
              <a:cs typeface="Courier New"/>
              <a:sym typeface="Courier New"/>
            </a:endParaRPr>
          </a:p>
          <a:p>
            <a:pPr marL="0" lvl="0" indent="0" algn="l" rtl="0">
              <a:spcBef>
                <a:spcPts val="0"/>
              </a:spcBef>
              <a:spcAft>
                <a:spcPts val="0"/>
              </a:spcAft>
              <a:buNone/>
            </a:pPr>
            <a:endParaRPr b="0"/>
          </a:p>
        </p:txBody>
      </p:sp>
      <p:sp>
        <p:nvSpPr>
          <p:cNvPr id="234" name="Google Shape;234;p28"/>
          <p:cNvSpPr txBox="1"/>
          <p:nvPr/>
        </p:nvSpPr>
        <p:spPr>
          <a:xfrm>
            <a:off x="4572000" y="161025"/>
            <a:ext cx="457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35" name="Google Shape;235;p28"/>
          <p:cNvSpPr txBox="1"/>
          <p:nvPr/>
        </p:nvSpPr>
        <p:spPr>
          <a:xfrm>
            <a:off x="4460450" y="79250"/>
            <a:ext cx="4822800" cy="17928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600"/>
              </a:spcBef>
              <a:spcAft>
                <a:spcPts val="0"/>
              </a:spcAft>
              <a:buClr>
                <a:srgbClr val="212121"/>
              </a:buClr>
              <a:buSzPts val="1600"/>
              <a:buFont typeface="Roboto"/>
              <a:buChar char="●"/>
            </a:pPr>
            <a:r>
              <a:rPr lang="en" sz="1600" b="1">
                <a:solidFill>
                  <a:srgbClr val="212121"/>
                </a:solidFill>
                <a:highlight>
                  <a:srgbClr val="FFFFFF"/>
                </a:highlight>
                <a:latin typeface="Roboto"/>
                <a:ea typeface="Roboto"/>
                <a:cs typeface="Roboto"/>
                <a:sym typeface="Roboto"/>
              </a:rPr>
              <a:t>Calcutta has the maximum number of users followed by Delhi, Bangalore, Mumbai, Chennai</a:t>
            </a:r>
            <a:endParaRPr sz="1600" b="1">
              <a:solidFill>
                <a:srgbClr val="212121"/>
              </a:solidFill>
              <a:highlight>
                <a:srgbClr val="FFFFFF"/>
              </a:highlight>
              <a:latin typeface="Roboto"/>
              <a:ea typeface="Roboto"/>
              <a:cs typeface="Roboto"/>
              <a:sym typeface="Roboto"/>
            </a:endParaRPr>
          </a:p>
          <a:p>
            <a:pPr marL="0" lvl="0" indent="0" algn="l" rtl="0">
              <a:lnSpc>
                <a:spcPct val="115000"/>
              </a:lnSpc>
              <a:spcBef>
                <a:spcPts val="600"/>
              </a:spcBef>
              <a:spcAft>
                <a:spcPts val="0"/>
              </a:spcAft>
              <a:buNone/>
            </a:pPr>
            <a:endParaRPr b="1">
              <a:solidFill>
                <a:srgbClr val="212121"/>
              </a:solidFill>
              <a:highlight>
                <a:srgbClr val="FFFFFF"/>
              </a:highlight>
              <a:latin typeface="Roboto"/>
              <a:ea typeface="Roboto"/>
              <a:cs typeface="Roboto"/>
              <a:sym typeface="Roboto"/>
            </a:endParaRPr>
          </a:p>
          <a:p>
            <a:pPr marL="0" lvl="0" indent="0" algn="l" rtl="0">
              <a:spcBef>
                <a:spcPts val="500"/>
              </a:spcBef>
              <a:spcAft>
                <a:spcPts val="0"/>
              </a:spcAft>
              <a:buNone/>
            </a:pPr>
            <a:endParaRPr sz="2400" b="1">
              <a:solidFill>
                <a:schemeClr val="dk2"/>
              </a:solidFill>
              <a:latin typeface="Raleway"/>
              <a:ea typeface="Raleway"/>
              <a:cs typeface="Raleway"/>
              <a:sym typeface="Raleway"/>
            </a:endParaRPr>
          </a:p>
        </p:txBody>
      </p:sp>
      <p:sp>
        <p:nvSpPr>
          <p:cNvPr id="236" name="Google Shape;236;p28"/>
          <p:cNvSpPr txBox="1"/>
          <p:nvPr/>
        </p:nvSpPr>
        <p:spPr>
          <a:xfrm>
            <a:off x="7291325" y="2595738"/>
            <a:ext cx="1053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latin typeface="Lato"/>
                <a:ea typeface="Lato"/>
                <a:cs typeface="Lato"/>
                <a:sym typeface="Lato"/>
              </a:rPr>
              <a:t>26.69%</a:t>
            </a:r>
            <a:endParaRPr sz="2000" b="1">
              <a:latin typeface="Lato"/>
              <a:ea typeface="Lato"/>
              <a:cs typeface="Lato"/>
              <a:sym typeface="Lato"/>
            </a:endParaRPr>
          </a:p>
        </p:txBody>
      </p:sp>
      <p:sp>
        <p:nvSpPr>
          <p:cNvPr id="237" name="Google Shape;237;p28"/>
          <p:cNvSpPr txBox="1"/>
          <p:nvPr/>
        </p:nvSpPr>
        <p:spPr>
          <a:xfrm>
            <a:off x="5423500" y="2325450"/>
            <a:ext cx="1053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latin typeface="Lato"/>
                <a:ea typeface="Lato"/>
                <a:cs typeface="Lato"/>
                <a:sym typeface="Lato"/>
              </a:rPr>
              <a:t>16.67%</a:t>
            </a:r>
            <a:endParaRPr sz="2000" b="1">
              <a:latin typeface="Lato"/>
              <a:ea typeface="Lato"/>
              <a:cs typeface="Lato"/>
              <a:sym typeface="Lato"/>
            </a:endParaRPr>
          </a:p>
        </p:txBody>
      </p:sp>
      <p:pic>
        <p:nvPicPr>
          <p:cNvPr id="238" name="Google Shape;238;p28"/>
          <p:cNvPicPr preferRelativeResize="0"/>
          <p:nvPr/>
        </p:nvPicPr>
        <p:blipFill>
          <a:blip r:embed="rId3">
            <a:alphaModFix/>
          </a:blip>
          <a:stretch>
            <a:fillRect/>
          </a:stretch>
        </p:blipFill>
        <p:spPr>
          <a:xfrm>
            <a:off x="0" y="1194950"/>
            <a:ext cx="9072400" cy="3886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8" name="Google Shape;238;p28"/>
          <p:cNvSpPr txBox="1">
            <a:spLocks noGrp="1"/>
          </p:cNvSpPr>
          <p:nvPr>
            <p:ph type="title"/>
          </p:nvPr>
        </p:nvSpPr>
        <p:spPr>
          <a:xfrm>
            <a:off x="0" y="66875"/>
            <a:ext cx="3178629" cy="153695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3000" dirty="0"/>
          </a:p>
          <a:p>
            <a:pPr marL="0" lvl="0" indent="0" algn="l" rtl="0">
              <a:spcBef>
                <a:spcPts val="0"/>
              </a:spcBef>
              <a:spcAft>
                <a:spcPts val="0"/>
              </a:spcAft>
              <a:buNone/>
            </a:pPr>
            <a:r>
              <a:rPr lang="en" dirty="0"/>
              <a:t>All State Users </a:t>
            </a:r>
            <a:br>
              <a:rPr lang="en" dirty="0"/>
            </a:br>
            <a:r>
              <a:rPr lang="en" b="0" dirty="0"/>
              <a:t>07</a:t>
            </a:r>
            <a:endParaRPr sz="3000" b="0" dirty="0"/>
          </a:p>
        </p:txBody>
      </p:sp>
      <p:sp>
        <p:nvSpPr>
          <p:cNvPr id="240" name="Google Shape;240;p28"/>
          <p:cNvSpPr txBox="1">
            <a:spLocks noGrp="1"/>
          </p:cNvSpPr>
          <p:nvPr>
            <p:ph type="body" idx="2"/>
          </p:nvPr>
        </p:nvSpPr>
        <p:spPr>
          <a:xfrm>
            <a:off x="6038550" y="2081288"/>
            <a:ext cx="1638900" cy="6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3600" dirty="0">
              <a:solidFill>
                <a:schemeClr val="dk1"/>
              </a:solidFill>
            </a:endParaRPr>
          </a:p>
          <a:p>
            <a:pPr marL="0" lvl="0" indent="0" algn="ctr" rtl="0">
              <a:spcBef>
                <a:spcPts val="1600"/>
              </a:spcBef>
              <a:spcAft>
                <a:spcPts val="1600"/>
              </a:spcAft>
              <a:buNone/>
            </a:pPr>
            <a:endParaRPr sz="2400" b="1" dirty="0">
              <a:solidFill>
                <a:schemeClr val="dk1"/>
              </a:solidFill>
            </a:endParaRPr>
          </a:p>
        </p:txBody>
      </p:sp>
      <p:sp>
        <p:nvSpPr>
          <p:cNvPr id="242" name="Google Shape;242;p28"/>
          <p:cNvSpPr txBox="1">
            <a:spLocks noGrp="1"/>
          </p:cNvSpPr>
          <p:nvPr>
            <p:ph type="body" idx="2"/>
          </p:nvPr>
        </p:nvSpPr>
        <p:spPr>
          <a:xfrm>
            <a:off x="5877325" y="2715963"/>
            <a:ext cx="1961100" cy="7590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endParaRPr sz="1100" dirty="0"/>
          </a:p>
        </p:txBody>
      </p:sp>
      <p:pic>
        <p:nvPicPr>
          <p:cNvPr id="2" name="Picture 1"/>
          <p:cNvPicPr>
            <a:picLocks noChangeAspect="1"/>
          </p:cNvPicPr>
          <p:nvPr/>
        </p:nvPicPr>
        <p:blipFill>
          <a:blip r:embed="rId3"/>
          <a:stretch>
            <a:fillRect/>
          </a:stretch>
        </p:blipFill>
        <p:spPr>
          <a:xfrm>
            <a:off x="3295350" y="66875"/>
            <a:ext cx="5486400" cy="4873048"/>
          </a:xfrm>
          <a:prstGeom prst="rect">
            <a:avLst/>
          </a:prstGeom>
        </p:spPr>
      </p:pic>
    </p:spTree>
    <p:extLst>
      <p:ext uri="{BB962C8B-B14F-4D97-AF65-F5344CB8AC3E}">
        <p14:creationId xmlns:p14="http://schemas.microsoft.com/office/powerpoint/2010/main" val="323059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42"/>
        <p:cNvGrpSpPr/>
        <p:nvPr/>
      </p:nvGrpSpPr>
      <p:grpSpPr>
        <a:xfrm>
          <a:off x="0" y="0"/>
          <a:ext cx="0" cy="0"/>
          <a:chOff x="0" y="0"/>
          <a:chExt cx="0" cy="0"/>
        </a:xfrm>
      </p:grpSpPr>
      <p:sp>
        <p:nvSpPr>
          <p:cNvPr id="243" name="Google Shape;243;p29"/>
          <p:cNvSpPr txBox="1">
            <a:spLocks noGrp="1"/>
          </p:cNvSpPr>
          <p:nvPr>
            <p:ph type="title"/>
          </p:nvPr>
        </p:nvSpPr>
        <p:spPr>
          <a:xfrm>
            <a:off x="283275" y="207425"/>
            <a:ext cx="4860300" cy="6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science Tools used</a:t>
            </a:r>
            <a:endParaRPr b="0"/>
          </a:p>
        </p:txBody>
      </p:sp>
      <p:sp>
        <p:nvSpPr>
          <p:cNvPr id="244" name="Google Shape;244;p29"/>
          <p:cNvSpPr txBox="1">
            <a:spLocks noGrp="1"/>
          </p:cNvSpPr>
          <p:nvPr>
            <p:ph type="title"/>
          </p:nvPr>
        </p:nvSpPr>
        <p:spPr>
          <a:xfrm>
            <a:off x="568800" y="1697975"/>
            <a:ext cx="8006400" cy="22806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Font typeface="Lato"/>
              <a:buChar char="-"/>
            </a:pPr>
            <a:r>
              <a:rPr lang="en" sz="1700">
                <a:latin typeface="Lato"/>
                <a:ea typeface="Lato"/>
                <a:cs typeface="Lato"/>
                <a:sym typeface="Lato"/>
              </a:rPr>
              <a:t>Mysql for utilizing web data</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Folium Package for visualizing Geographic locations on map</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Kaleido for web based visualization</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Numpy for Numerical Analysis</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Pandas for Panelled  data structure analysis</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Seaborn and Matplot for Data visualization and Graphical representation</a:t>
            </a:r>
            <a:endParaRPr sz="1700">
              <a:latin typeface="Lato"/>
              <a:ea typeface="Lato"/>
              <a:cs typeface="Lato"/>
              <a:sym typeface="Lato"/>
            </a:endParaRPr>
          </a:p>
          <a:p>
            <a:pPr marL="457200" lvl="0" indent="0" algn="l" rtl="0">
              <a:spcBef>
                <a:spcPts val="0"/>
              </a:spcBef>
              <a:spcAft>
                <a:spcPts val="0"/>
              </a:spcAft>
              <a:buNone/>
            </a:pPr>
            <a:endParaRPr sz="1600" b="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8"/>
        <p:cNvGrpSpPr/>
        <p:nvPr/>
      </p:nvGrpSpPr>
      <p:grpSpPr>
        <a:xfrm>
          <a:off x="0" y="0"/>
          <a:ext cx="0" cy="0"/>
          <a:chOff x="0" y="0"/>
          <a:chExt cx="0" cy="0"/>
        </a:xfrm>
      </p:grpSpPr>
      <p:sp>
        <p:nvSpPr>
          <p:cNvPr id="249" name="Google Shape;249;p30"/>
          <p:cNvSpPr txBox="1">
            <a:spLocks noGrp="1"/>
          </p:cNvSpPr>
          <p:nvPr>
            <p:ph type="title"/>
          </p:nvPr>
        </p:nvSpPr>
        <p:spPr>
          <a:xfrm>
            <a:off x="97350" y="70650"/>
            <a:ext cx="9046500" cy="472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Recommendable insights</a:t>
            </a:r>
            <a:endParaRPr dirty="0"/>
          </a:p>
          <a:p>
            <a:pPr marL="0" lvl="0" indent="0" algn="l" rtl="0">
              <a:spcBef>
                <a:spcPts val="0"/>
              </a:spcBef>
              <a:spcAft>
                <a:spcPts val="0"/>
              </a:spcAft>
              <a:buNone/>
            </a:pPr>
            <a:endParaRPr dirty="0"/>
          </a:p>
          <a:p>
            <a:pPr marL="457200" lvl="0" indent="0" algn="l" rtl="0">
              <a:lnSpc>
                <a:spcPct val="115000"/>
              </a:lnSpc>
              <a:spcBef>
                <a:spcPts val="600"/>
              </a:spcBef>
              <a:spcAft>
                <a:spcPts val="0"/>
              </a:spcAft>
              <a:buNone/>
            </a:pPr>
            <a:endParaRPr sz="200" dirty="0">
              <a:solidFill>
                <a:srgbClr val="212121"/>
              </a:solidFill>
              <a:highlight>
                <a:srgbClr val="FFFFFF"/>
              </a:highlight>
              <a:latin typeface="Roboto"/>
              <a:ea typeface="Roboto"/>
              <a:cs typeface="Roboto"/>
              <a:sym typeface="Roboto"/>
            </a:endParaRPr>
          </a:p>
          <a:p>
            <a:pPr marL="215900" lvl="0" indent="0" algn="l" rtl="0">
              <a:lnSpc>
                <a:spcPct val="115000"/>
              </a:lnSpc>
              <a:spcBef>
                <a:spcPts val="600"/>
              </a:spcBef>
              <a:spcAft>
                <a:spcPts val="0"/>
              </a:spcAft>
              <a:buNone/>
            </a:pPr>
            <a:r>
              <a:rPr lang="en" sz="1500" dirty="0">
                <a:solidFill>
                  <a:srgbClr val="FFFFFF"/>
                </a:solidFill>
              </a:rPr>
              <a:t>- Scope to increase user base particularly in Manipur, Chandigarh, Tripura &amp; Arunachal Pradesh through better network coverage and attractive plans particularly aimed at the age segment 20-40 years</a:t>
            </a:r>
            <a:endParaRPr sz="1500" dirty="0">
              <a:solidFill>
                <a:srgbClr val="FFFFFF"/>
              </a:solidFill>
            </a:endParaRPr>
          </a:p>
          <a:p>
            <a:pPr marL="215900" lvl="0" indent="0" algn="l" rtl="0">
              <a:lnSpc>
                <a:spcPct val="115000"/>
              </a:lnSpc>
              <a:spcBef>
                <a:spcPts val="0"/>
              </a:spcBef>
              <a:spcAft>
                <a:spcPts val="0"/>
              </a:spcAft>
              <a:buNone/>
            </a:pPr>
            <a:r>
              <a:rPr lang="en" sz="1500" dirty="0">
                <a:solidFill>
                  <a:srgbClr val="FFFFFF"/>
                </a:solidFill>
              </a:rPr>
              <a:t>- Xiaomi &amp; Samsung being the most popular brands, we could tie up with them to provide Insaid Telecom connection along with the handset at an attractive price</a:t>
            </a:r>
            <a:endParaRPr sz="1500" dirty="0">
              <a:solidFill>
                <a:srgbClr val="FFFFFF"/>
              </a:solidFill>
            </a:endParaRPr>
          </a:p>
          <a:p>
            <a:pPr marL="215900" lvl="0" indent="0" algn="l" rtl="0">
              <a:lnSpc>
                <a:spcPct val="115000"/>
              </a:lnSpc>
              <a:spcBef>
                <a:spcPts val="0"/>
              </a:spcBef>
              <a:spcAft>
                <a:spcPts val="0"/>
              </a:spcAft>
              <a:buNone/>
            </a:pPr>
            <a:r>
              <a:rPr lang="en" sz="1500" dirty="0">
                <a:solidFill>
                  <a:srgbClr val="FFFFFF"/>
                </a:solidFill>
              </a:rPr>
              <a:t>- Special offers/ plans for females, launched on specials occasions like Women's Day, Mother's day etc could help increase Female user base</a:t>
            </a:r>
            <a:endParaRPr sz="1500" dirty="0">
              <a:solidFill>
                <a:srgbClr val="FFFFFF"/>
              </a:solidFill>
            </a:endParaRPr>
          </a:p>
          <a:p>
            <a:pPr marL="215900" lvl="0" indent="0" algn="l" rtl="0">
              <a:lnSpc>
                <a:spcPct val="115000"/>
              </a:lnSpc>
              <a:spcBef>
                <a:spcPts val="0"/>
              </a:spcBef>
              <a:spcAft>
                <a:spcPts val="0"/>
              </a:spcAft>
              <a:buNone/>
            </a:pPr>
            <a:r>
              <a:rPr lang="en" sz="1500" dirty="0">
                <a:solidFill>
                  <a:srgbClr val="FFFFFF"/>
                </a:solidFill>
              </a:rPr>
              <a:t>- Introduce special plans/offers for usage between 2:00 AM and 7:00 AM to incentivize usage at this time and avoid network congestion during peak hours.</a:t>
            </a:r>
            <a:endParaRPr sz="1500" dirty="0">
              <a:solidFill>
                <a:srgbClr val="FFFFFF"/>
              </a:solidFill>
            </a:endParaRPr>
          </a:p>
          <a:p>
            <a:pPr marL="0" lvl="0" indent="0" algn="l" rtl="0">
              <a:spcBef>
                <a:spcPts val="0"/>
              </a:spcBef>
              <a:spcAft>
                <a:spcPts val="0"/>
              </a:spcAft>
              <a:buNone/>
            </a:pPr>
            <a:r>
              <a:rPr lang="en" sz="1500" dirty="0">
                <a:solidFill>
                  <a:srgbClr val="FFFFFF"/>
                </a:solidFill>
              </a:rPr>
              <a:t>     - There is scope of improve Business in UttarPradesh and TamilNadu as well. These </a:t>
            </a:r>
            <a:r>
              <a:rPr lang="en" sz="1500">
                <a:solidFill>
                  <a:srgbClr val="FFFFFF"/>
                </a:solidFill>
              </a:rPr>
              <a:t>are </a:t>
            </a:r>
            <a:br>
              <a:rPr lang="en" sz="1500">
                <a:solidFill>
                  <a:srgbClr val="FFFFFF"/>
                </a:solidFill>
              </a:rPr>
            </a:br>
            <a:r>
              <a:rPr lang="en" sz="1500">
                <a:solidFill>
                  <a:srgbClr val="FFFFFF"/>
                </a:solidFill>
              </a:rPr>
              <a:t>     densely </a:t>
            </a:r>
            <a:r>
              <a:rPr lang="en" sz="1500" dirty="0">
                <a:solidFill>
                  <a:srgbClr val="FFFFFF"/>
                </a:solidFill>
              </a:rPr>
              <a:t>populated area so we need to improve our customer base by providing more offers.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Outline</a:t>
            </a:r>
            <a:endParaRPr>
              <a:latin typeface="Lato"/>
              <a:ea typeface="Lato"/>
              <a:cs typeface="Lato"/>
              <a:sym typeface="Lato"/>
            </a:endParaRPr>
          </a:p>
        </p:txBody>
      </p:sp>
      <p:sp>
        <p:nvSpPr>
          <p:cNvPr id="146" name="Google Shape;146;p18"/>
          <p:cNvSpPr txBox="1">
            <a:spLocks noGrp="1"/>
          </p:cNvSpPr>
          <p:nvPr>
            <p:ph type="subTitle" idx="4294967295"/>
          </p:nvPr>
        </p:nvSpPr>
        <p:spPr>
          <a:xfrm>
            <a:off x="3036525" y="632100"/>
            <a:ext cx="5586600" cy="36810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sz="2200" b="1">
                <a:solidFill>
                  <a:srgbClr val="FFFFFF"/>
                </a:solidFill>
              </a:rPr>
              <a:t>Data Source</a:t>
            </a:r>
            <a:endParaRPr sz="2200" b="1">
              <a:solidFill>
                <a:srgbClr val="FFFFFF"/>
              </a:solidFill>
            </a:endParaRPr>
          </a:p>
          <a:p>
            <a:pPr marL="0" marR="0" lvl="0" indent="0" algn="l" rtl="0">
              <a:lnSpc>
                <a:spcPct val="115000"/>
              </a:lnSpc>
              <a:spcBef>
                <a:spcPts val="1600"/>
              </a:spcBef>
              <a:spcAft>
                <a:spcPts val="0"/>
              </a:spcAft>
              <a:buNone/>
            </a:pPr>
            <a:r>
              <a:rPr lang="en" sz="1600">
                <a:solidFill>
                  <a:srgbClr val="FFFFFF"/>
                </a:solidFill>
              </a:rPr>
              <a:t> </a:t>
            </a:r>
            <a:r>
              <a:rPr lang="en" sz="2200" b="1">
                <a:solidFill>
                  <a:srgbClr val="FFFFFF"/>
                </a:solidFill>
              </a:rPr>
              <a:t>Problem</a:t>
            </a:r>
            <a:r>
              <a:rPr lang="en" sz="1600">
                <a:solidFill>
                  <a:srgbClr val="FFFFFF"/>
                </a:solidFill>
              </a:rPr>
              <a:t> </a:t>
            </a:r>
            <a:r>
              <a:rPr lang="en" sz="2200" b="1">
                <a:solidFill>
                  <a:srgbClr val="FFFFFF"/>
                </a:solidFill>
              </a:rPr>
              <a:t>Statement</a:t>
            </a:r>
            <a:endParaRPr sz="2200" b="1" u="sng">
              <a:solidFill>
                <a:srgbClr val="FFFFFF"/>
              </a:solidFill>
            </a:endParaRPr>
          </a:p>
          <a:p>
            <a:pPr marL="0" lvl="0" indent="0" algn="l" rtl="0">
              <a:spcBef>
                <a:spcPts val="1600"/>
              </a:spcBef>
              <a:spcAft>
                <a:spcPts val="0"/>
              </a:spcAft>
              <a:buNone/>
            </a:pPr>
            <a:r>
              <a:rPr lang="en" sz="2200" b="1">
                <a:solidFill>
                  <a:srgbClr val="FFFFFF"/>
                </a:solidFill>
              </a:rPr>
              <a:t> Problem Analysis</a:t>
            </a:r>
            <a:endParaRPr sz="2200" b="1">
              <a:solidFill>
                <a:srgbClr val="FFFFFF"/>
              </a:solidFill>
            </a:endParaRPr>
          </a:p>
          <a:p>
            <a:pPr marL="0" lvl="0" indent="0" algn="l" rtl="0">
              <a:lnSpc>
                <a:spcPct val="115000"/>
              </a:lnSpc>
              <a:spcBef>
                <a:spcPts val="1600"/>
              </a:spcBef>
              <a:spcAft>
                <a:spcPts val="0"/>
              </a:spcAft>
              <a:buNone/>
            </a:pPr>
            <a:r>
              <a:rPr lang="en" sz="2200" b="1">
                <a:solidFill>
                  <a:srgbClr val="FFFFFF"/>
                </a:solidFill>
              </a:rPr>
              <a:t>Insights from Analysis</a:t>
            </a:r>
            <a:endParaRPr sz="2200" b="1">
              <a:solidFill>
                <a:srgbClr val="FFFFFF"/>
              </a:solidFill>
            </a:endParaRPr>
          </a:p>
          <a:p>
            <a:pPr marL="0" lvl="0" indent="0" algn="l" rtl="0">
              <a:lnSpc>
                <a:spcPct val="115000"/>
              </a:lnSpc>
              <a:spcBef>
                <a:spcPts val="1600"/>
              </a:spcBef>
              <a:spcAft>
                <a:spcPts val="0"/>
              </a:spcAft>
              <a:buNone/>
            </a:pPr>
            <a:r>
              <a:rPr lang="en" sz="2200" b="1">
                <a:solidFill>
                  <a:srgbClr val="FFFFFF"/>
                </a:solidFill>
              </a:rPr>
              <a:t>Data science Tools used</a:t>
            </a:r>
            <a:endParaRPr sz="2200" b="1">
              <a:solidFill>
                <a:srgbClr val="FFFFFF"/>
              </a:solidFill>
            </a:endParaRPr>
          </a:p>
          <a:p>
            <a:pPr marL="0" lvl="0" indent="0" algn="l" rtl="0">
              <a:lnSpc>
                <a:spcPct val="115000"/>
              </a:lnSpc>
              <a:spcBef>
                <a:spcPts val="1600"/>
              </a:spcBef>
              <a:spcAft>
                <a:spcPts val="0"/>
              </a:spcAft>
              <a:buNone/>
            </a:pPr>
            <a:r>
              <a:rPr lang="en" sz="2200" b="1">
                <a:solidFill>
                  <a:srgbClr val="FFFFFF"/>
                </a:solidFill>
              </a:rPr>
              <a:t>Recommendable insights</a:t>
            </a:r>
            <a:endParaRPr sz="2200" b="1">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0"/>
        <p:cNvGrpSpPr/>
        <p:nvPr/>
      </p:nvGrpSpPr>
      <p:grpSpPr>
        <a:xfrm>
          <a:off x="0" y="0"/>
          <a:ext cx="0" cy="0"/>
          <a:chOff x="0" y="0"/>
          <a:chExt cx="0" cy="0"/>
        </a:xfrm>
      </p:grpSpPr>
      <p:sp>
        <p:nvSpPr>
          <p:cNvPr id="151" name="Google Shape;151;p19"/>
          <p:cNvSpPr txBox="1">
            <a:spLocks noGrp="1"/>
          </p:cNvSpPr>
          <p:nvPr>
            <p:ph type="title"/>
          </p:nvPr>
        </p:nvSpPr>
        <p:spPr>
          <a:xfrm>
            <a:off x="0" y="78050"/>
            <a:ext cx="9084300" cy="4980600"/>
          </a:xfrm>
          <a:prstGeom prst="rect">
            <a:avLst/>
          </a:prstGeom>
        </p:spPr>
        <p:txBody>
          <a:bodyPr spcFirstLastPara="1" wrap="square" lIns="91425" tIns="91425" rIns="91425" bIns="91425" anchor="t" anchorCtr="0">
            <a:noAutofit/>
          </a:bodyPr>
          <a:lstStyle/>
          <a:p>
            <a:pPr marL="0" lvl="0" indent="0" algn="l" rtl="0">
              <a:lnSpc>
                <a:spcPct val="115000"/>
              </a:lnSpc>
              <a:spcBef>
                <a:spcPts val="1600"/>
              </a:spcBef>
              <a:spcAft>
                <a:spcPts val="0"/>
              </a:spcAft>
              <a:buNone/>
            </a:pPr>
            <a:r>
              <a:rPr lang="en" sz="2200" dirty="0">
                <a:latin typeface="Lato"/>
                <a:ea typeface="Lato"/>
                <a:cs typeface="Lato"/>
                <a:sym typeface="Lato"/>
              </a:rPr>
              <a:t>Data Source</a:t>
            </a:r>
            <a:endParaRPr sz="2000" dirty="0">
              <a:solidFill>
                <a:srgbClr val="FFFFFF"/>
              </a:solidFill>
            </a:endParaRPr>
          </a:p>
          <a:p>
            <a:pPr marL="457200" lvl="0" indent="0" algn="l" rtl="0">
              <a:lnSpc>
                <a:spcPct val="115000"/>
              </a:lnSpc>
              <a:spcBef>
                <a:spcPts val="1600"/>
              </a:spcBef>
              <a:spcAft>
                <a:spcPts val="0"/>
              </a:spcAft>
              <a:buNone/>
            </a:pPr>
            <a:r>
              <a:rPr lang="en" sz="2000" dirty="0">
                <a:solidFill>
                  <a:srgbClr val="FFFFFF"/>
                </a:solidFill>
              </a:rPr>
              <a:t>The data was collected from mobile apps that use Insaid Telecom services.Full recognition and consent from individual user of those apps have been obtained, and appropriate anonymization have been performed to protect privacy. </a:t>
            </a:r>
            <a:endParaRPr sz="1400" dirty="0">
              <a:solidFill>
                <a:srgbClr val="333333"/>
              </a:solidFill>
              <a:highlight>
                <a:srgbClr val="FFFFFF"/>
              </a:highlight>
              <a:latin typeface="Arial"/>
              <a:ea typeface="Arial"/>
              <a:cs typeface="Arial"/>
              <a:sym typeface="Arial"/>
            </a:endParaRPr>
          </a:p>
          <a:p>
            <a:pPr marL="457200" lvl="0" indent="0" algn="l" rtl="0">
              <a:lnSpc>
                <a:spcPct val="115000"/>
              </a:lnSpc>
              <a:spcBef>
                <a:spcPts val="1200"/>
              </a:spcBef>
              <a:spcAft>
                <a:spcPts val="0"/>
              </a:spcAft>
              <a:buNone/>
            </a:pPr>
            <a:endParaRPr sz="2400" dirty="0">
              <a:solidFill>
                <a:srgbClr val="FFFFFF"/>
              </a:solidFill>
              <a:latin typeface="Lato"/>
              <a:ea typeface="Lato"/>
              <a:cs typeface="Lato"/>
              <a:sym typeface="Lato"/>
            </a:endParaRPr>
          </a:p>
          <a:p>
            <a:pPr marL="457200" lvl="0" indent="0" algn="l" rtl="0">
              <a:lnSpc>
                <a:spcPct val="115000"/>
              </a:lnSpc>
              <a:spcBef>
                <a:spcPts val="0"/>
              </a:spcBef>
              <a:spcAft>
                <a:spcPts val="0"/>
              </a:spcAft>
              <a:buNone/>
            </a:pPr>
            <a:r>
              <a:rPr lang="en" sz="2400" dirty="0">
                <a:solidFill>
                  <a:srgbClr val="FFFFFF"/>
                </a:solidFill>
                <a:latin typeface="Lato"/>
                <a:ea typeface="Lato"/>
                <a:cs typeface="Lato"/>
                <a:sym typeface="Lato"/>
              </a:rPr>
              <a:t>Three datasets were used</a:t>
            </a:r>
            <a:endParaRPr sz="2400" dirty="0">
              <a:solidFill>
                <a:srgbClr val="FFFFFF"/>
              </a:solidFill>
              <a:latin typeface="Lato"/>
              <a:ea typeface="Lato"/>
              <a:cs typeface="Lato"/>
              <a:sym typeface="Lato"/>
            </a:endParaRPr>
          </a:p>
          <a:p>
            <a:pPr marL="457200" lvl="0" indent="-330200" algn="just" rtl="0">
              <a:lnSpc>
                <a:spcPct val="115000"/>
              </a:lnSpc>
              <a:spcBef>
                <a:spcPts val="1200"/>
              </a:spcBef>
              <a:spcAft>
                <a:spcPts val="0"/>
              </a:spcAft>
              <a:buSzPts val="1600"/>
              <a:buFont typeface="Arial"/>
              <a:buChar char="●"/>
            </a:pPr>
            <a:r>
              <a:rPr lang="en" sz="1600" dirty="0">
                <a:solidFill>
                  <a:srgbClr val="FFFFFF"/>
                </a:solidFill>
                <a:latin typeface="Arial"/>
                <a:ea typeface="Arial"/>
                <a:cs typeface="Arial"/>
                <a:sym typeface="Arial"/>
              </a:rPr>
              <a:t>gender_age_train: Devices and their respective user gender, age and age_group</a:t>
            </a:r>
            <a:endParaRPr sz="1600" dirty="0">
              <a:solidFill>
                <a:srgbClr val="FFFFFF"/>
              </a:solidFill>
              <a:latin typeface="Arial"/>
              <a:ea typeface="Arial"/>
              <a:cs typeface="Arial"/>
              <a:sym typeface="Arial"/>
            </a:endParaRPr>
          </a:p>
          <a:p>
            <a:pPr marL="457200" lvl="0" indent="-330200" algn="l" rtl="0">
              <a:lnSpc>
                <a:spcPct val="115000"/>
              </a:lnSpc>
              <a:spcBef>
                <a:spcPts val="0"/>
              </a:spcBef>
              <a:spcAft>
                <a:spcPts val="0"/>
              </a:spcAft>
              <a:buSzPts val="1600"/>
              <a:buFont typeface="Arial"/>
              <a:buChar char="●"/>
            </a:pPr>
            <a:r>
              <a:rPr lang="en" sz="1600" dirty="0">
                <a:solidFill>
                  <a:srgbClr val="FFFFFF"/>
                </a:solidFill>
                <a:latin typeface="Arial"/>
                <a:ea typeface="Arial"/>
                <a:cs typeface="Arial"/>
                <a:sym typeface="Arial"/>
              </a:rPr>
              <a:t>phone_brand_device_model: device ids, brand, and models phone_brand (few brands are in Chinese)</a:t>
            </a:r>
            <a:endParaRPr sz="1600" dirty="0">
              <a:solidFill>
                <a:srgbClr val="FFFFFF"/>
              </a:solidFill>
              <a:latin typeface="Arial"/>
              <a:ea typeface="Arial"/>
              <a:cs typeface="Arial"/>
              <a:sym typeface="Arial"/>
            </a:endParaRPr>
          </a:p>
          <a:p>
            <a:pPr marL="457200" lvl="0" indent="-330200" algn="l" rtl="0">
              <a:lnSpc>
                <a:spcPct val="115000"/>
              </a:lnSpc>
              <a:spcBef>
                <a:spcPts val="0"/>
              </a:spcBef>
              <a:spcAft>
                <a:spcPts val="0"/>
              </a:spcAft>
              <a:buSzPts val="1600"/>
              <a:buFont typeface="Arial"/>
              <a:buChar char="●"/>
            </a:pPr>
            <a:r>
              <a:rPr lang="en" sz="1600" dirty="0">
                <a:solidFill>
                  <a:srgbClr val="FFFFFF"/>
                </a:solidFill>
                <a:latin typeface="Arial"/>
                <a:ea typeface="Arial"/>
                <a:cs typeface="Arial"/>
                <a:sym typeface="Arial"/>
              </a:rPr>
              <a:t>events_data: event id, device id, timestamp, location (lat/long), city and state.</a:t>
            </a:r>
            <a:endParaRPr sz="1600" dirty="0">
              <a:latin typeface="Arial"/>
              <a:ea typeface="Arial"/>
              <a:cs typeface="Arial"/>
              <a:sym typeface="Arial"/>
            </a:endParaRPr>
          </a:p>
          <a:p>
            <a:pPr marL="457200" lvl="0" indent="0" algn="l" rtl="0">
              <a:lnSpc>
                <a:spcPct val="115000"/>
              </a:lnSpc>
              <a:spcBef>
                <a:spcPts val="1200"/>
              </a:spcBef>
              <a:spcAft>
                <a:spcPts val="0"/>
              </a:spcAft>
              <a:buNone/>
            </a:pPr>
            <a:endParaRPr sz="1600" dirty="0">
              <a:latin typeface="Arial"/>
              <a:ea typeface="Arial"/>
              <a:cs typeface="Arial"/>
              <a:sym typeface="Arial"/>
            </a:endParaRPr>
          </a:p>
          <a:p>
            <a:pPr marL="457200" lvl="0" indent="0" algn="l" rtl="0">
              <a:lnSpc>
                <a:spcPct val="115000"/>
              </a:lnSpc>
              <a:spcBef>
                <a:spcPts val="1200"/>
              </a:spcBef>
              <a:spcAft>
                <a:spcPts val="0"/>
              </a:spcAft>
              <a:buNone/>
            </a:pPr>
            <a:r>
              <a:rPr lang="en" sz="1200" b="0" dirty="0">
                <a:solidFill>
                  <a:srgbClr val="000000"/>
                </a:solidFill>
                <a:latin typeface="Arial"/>
                <a:ea typeface="Arial"/>
                <a:cs typeface="Arial"/>
                <a:sym typeface="Arial"/>
              </a:rPr>
              <a:t> </a:t>
            </a:r>
            <a:endParaRPr sz="1200" b="0" dirty="0">
              <a:solidFill>
                <a:srgbClr val="000000"/>
              </a:solidFill>
              <a:latin typeface="Arial"/>
              <a:ea typeface="Arial"/>
              <a:cs typeface="Arial"/>
              <a:sym typeface="Arial"/>
            </a:endParaRPr>
          </a:p>
          <a:p>
            <a:pPr marL="0" lvl="0" indent="0" algn="l" rtl="0">
              <a:lnSpc>
                <a:spcPct val="115000"/>
              </a:lnSpc>
              <a:spcBef>
                <a:spcPts val="1200"/>
              </a:spcBef>
              <a:spcAft>
                <a:spcPts val="1600"/>
              </a:spcAft>
              <a:buNone/>
            </a:pPr>
            <a:endParaRPr sz="2200" dirty="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0"/>
          <p:cNvSpPr txBox="1">
            <a:spLocks noGrp="1"/>
          </p:cNvSpPr>
          <p:nvPr>
            <p:ph type="title"/>
          </p:nvPr>
        </p:nvSpPr>
        <p:spPr>
          <a:xfrm>
            <a:off x="32675" y="123550"/>
            <a:ext cx="4263300" cy="89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Problem </a:t>
            </a:r>
            <a:r>
              <a:rPr lang="en"/>
              <a:t> Statement</a:t>
            </a:r>
            <a:endParaRPr/>
          </a:p>
          <a:p>
            <a:pPr marL="0" lvl="0" indent="0" algn="l" rtl="0">
              <a:spcBef>
                <a:spcPts val="0"/>
              </a:spcBef>
              <a:spcAft>
                <a:spcPts val="0"/>
              </a:spcAft>
              <a:buNone/>
            </a:pPr>
            <a:r>
              <a:rPr lang="en"/>
              <a:t>-</a:t>
            </a:r>
            <a:endParaRPr sz="1500" b="0">
              <a:solidFill>
                <a:srgbClr val="212121"/>
              </a:solidFill>
              <a:highlight>
                <a:srgbClr val="FFFFFF"/>
              </a:highlight>
              <a:latin typeface="Arial"/>
              <a:ea typeface="Arial"/>
              <a:cs typeface="Arial"/>
              <a:sym typeface="Arial"/>
            </a:endParaRPr>
          </a:p>
          <a:p>
            <a:pPr marL="0" lvl="0" indent="0" algn="l" rtl="0">
              <a:spcBef>
                <a:spcPts val="0"/>
              </a:spcBef>
              <a:spcAft>
                <a:spcPts val="0"/>
              </a:spcAft>
              <a:buNone/>
            </a:pPr>
            <a:endParaRPr/>
          </a:p>
        </p:txBody>
      </p:sp>
      <p:sp>
        <p:nvSpPr>
          <p:cNvPr id="157" name="Google Shape;157;p20"/>
          <p:cNvSpPr txBox="1">
            <a:spLocks noGrp="1"/>
          </p:cNvSpPr>
          <p:nvPr>
            <p:ph type="body" idx="2"/>
          </p:nvPr>
        </p:nvSpPr>
        <p:spPr>
          <a:xfrm>
            <a:off x="4864375" y="322250"/>
            <a:ext cx="4133700" cy="41892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400">
                <a:solidFill>
                  <a:srgbClr val="333333"/>
                </a:solidFill>
                <a:highlight>
                  <a:srgbClr val="FFFFFF"/>
                </a:highlight>
                <a:latin typeface="Arial"/>
                <a:ea typeface="Arial"/>
                <a:cs typeface="Arial"/>
                <a:sym typeface="Arial"/>
              </a:rPr>
              <a:t>We are going to study the demographics of a user (gender and age) based on their app download and usage behaviors.</a:t>
            </a:r>
            <a:endParaRPr sz="1400">
              <a:solidFill>
                <a:srgbClr val="333333"/>
              </a:solidFill>
              <a:highlight>
                <a:srgbClr val="FFFFFF"/>
              </a:highlight>
              <a:latin typeface="Arial"/>
              <a:ea typeface="Arial"/>
              <a:cs typeface="Arial"/>
              <a:sym typeface="Arial"/>
            </a:endParaRPr>
          </a:p>
          <a:p>
            <a:pPr marL="0" lvl="0" indent="0" algn="l" rtl="0">
              <a:spcBef>
                <a:spcPts val="1200"/>
              </a:spcBef>
              <a:spcAft>
                <a:spcPts val="0"/>
              </a:spcAft>
              <a:buNone/>
            </a:pPr>
            <a:r>
              <a:rPr lang="en" sz="1400">
                <a:solidFill>
                  <a:srgbClr val="333333"/>
                </a:solidFill>
                <a:highlight>
                  <a:srgbClr val="FFFFFF"/>
                </a:highlight>
                <a:latin typeface="Arial"/>
                <a:ea typeface="Arial"/>
                <a:cs typeface="Arial"/>
                <a:sym typeface="Arial"/>
              </a:rPr>
              <a:t> </a:t>
            </a:r>
            <a:r>
              <a:rPr lang="en" sz="1400" b="1">
                <a:solidFill>
                  <a:srgbClr val="333333"/>
                </a:solidFill>
                <a:highlight>
                  <a:srgbClr val="FFFFFF"/>
                </a:highlight>
                <a:latin typeface="Arial"/>
                <a:ea typeface="Arial"/>
                <a:cs typeface="Arial"/>
                <a:sym typeface="Arial"/>
              </a:rPr>
              <a:t>States to focus for Consulting</a:t>
            </a:r>
            <a:r>
              <a:rPr lang="en" sz="1400">
                <a:solidFill>
                  <a:srgbClr val="333333"/>
                </a:solidFill>
                <a:highlight>
                  <a:srgbClr val="FFFFFF"/>
                </a:highlight>
                <a:latin typeface="Arial"/>
                <a:ea typeface="Arial"/>
                <a:cs typeface="Arial"/>
                <a:sym typeface="Arial"/>
              </a:rPr>
              <a:t>       	</a:t>
            </a:r>
            <a:endParaRPr sz="1400">
              <a:solidFill>
                <a:srgbClr val="333333"/>
              </a:solidFill>
              <a:highlight>
                <a:srgbClr val="FFFFFF"/>
              </a:highlight>
              <a:latin typeface="Arial"/>
              <a:ea typeface="Arial"/>
              <a:cs typeface="Arial"/>
              <a:sym typeface="Arial"/>
            </a:endParaRPr>
          </a:p>
          <a:p>
            <a:pPr marL="0" lvl="0" indent="0" algn="l" rtl="0">
              <a:spcBef>
                <a:spcPts val="1200"/>
              </a:spcBef>
              <a:spcAft>
                <a:spcPts val="0"/>
              </a:spcAft>
              <a:buNone/>
            </a:pPr>
            <a:r>
              <a:rPr lang="en" sz="1400">
                <a:solidFill>
                  <a:srgbClr val="333333"/>
                </a:solidFill>
                <a:highlight>
                  <a:srgbClr val="FFFFFF"/>
                </a:highlight>
                <a:latin typeface="Arial"/>
                <a:ea typeface="Arial"/>
                <a:cs typeface="Arial"/>
                <a:sym typeface="Arial"/>
              </a:rPr>
              <a:t>Tamil Nadu</a:t>
            </a:r>
            <a:endParaRPr sz="1400">
              <a:solidFill>
                <a:srgbClr val="333333"/>
              </a:solidFill>
              <a:highlight>
                <a:srgbClr val="FFFFFF"/>
              </a:highlight>
              <a:latin typeface="Arial"/>
              <a:ea typeface="Arial"/>
              <a:cs typeface="Arial"/>
              <a:sym typeface="Arial"/>
            </a:endParaRPr>
          </a:p>
          <a:p>
            <a:pPr marL="0" lvl="0" indent="0" algn="l" rtl="0">
              <a:spcBef>
                <a:spcPts val="1200"/>
              </a:spcBef>
              <a:spcAft>
                <a:spcPts val="0"/>
              </a:spcAft>
              <a:buNone/>
            </a:pPr>
            <a:r>
              <a:rPr lang="en" sz="1400">
                <a:solidFill>
                  <a:srgbClr val="333333"/>
                </a:solidFill>
                <a:highlight>
                  <a:srgbClr val="FFFFFF"/>
                </a:highlight>
                <a:latin typeface="Arial"/>
                <a:ea typeface="Arial"/>
                <a:cs typeface="Arial"/>
                <a:sym typeface="Arial"/>
              </a:rPr>
              <a:t>Manipur</a:t>
            </a:r>
            <a:endParaRPr sz="1400">
              <a:solidFill>
                <a:srgbClr val="333333"/>
              </a:solidFill>
              <a:highlight>
                <a:srgbClr val="FFFFFF"/>
              </a:highlight>
              <a:latin typeface="Arial"/>
              <a:ea typeface="Arial"/>
              <a:cs typeface="Arial"/>
              <a:sym typeface="Arial"/>
            </a:endParaRPr>
          </a:p>
          <a:p>
            <a:pPr marL="0" lvl="0" indent="0" algn="l" rtl="0">
              <a:spcBef>
                <a:spcPts val="1200"/>
              </a:spcBef>
              <a:spcAft>
                <a:spcPts val="0"/>
              </a:spcAft>
              <a:buNone/>
            </a:pPr>
            <a:r>
              <a:rPr lang="en" sz="1400">
                <a:solidFill>
                  <a:srgbClr val="333333"/>
                </a:solidFill>
                <a:highlight>
                  <a:srgbClr val="FFFFFF"/>
                </a:highlight>
                <a:latin typeface="Arial"/>
                <a:ea typeface="Arial"/>
                <a:cs typeface="Arial"/>
                <a:sym typeface="Arial"/>
              </a:rPr>
              <a:t>Chandigarh</a:t>
            </a:r>
            <a:endParaRPr sz="1400">
              <a:solidFill>
                <a:srgbClr val="333333"/>
              </a:solidFill>
              <a:highlight>
                <a:srgbClr val="FFFFFF"/>
              </a:highlight>
              <a:latin typeface="Arial"/>
              <a:ea typeface="Arial"/>
              <a:cs typeface="Arial"/>
              <a:sym typeface="Arial"/>
            </a:endParaRPr>
          </a:p>
          <a:p>
            <a:pPr marL="0" lvl="0" indent="0" algn="l" rtl="0">
              <a:spcBef>
                <a:spcPts val="1200"/>
              </a:spcBef>
              <a:spcAft>
                <a:spcPts val="0"/>
              </a:spcAft>
              <a:buNone/>
            </a:pPr>
            <a:r>
              <a:rPr lang="en" sz="1400">
                <a:solidFill>
                  <a:srgbClr val="333333"/>
                </a:solidFill>
                <a:highlight>
                  <a:srgbClr val="FFFFFF"/>
                </a:highlight>
                <a:latin typeface="Arial"/>
                <a:ea typeface="Arial"/>
                <a:cs typeface="Arial"/>
                <a:sym typeface="Arial"/>
              </a:rPr>
              <a:t>Tripura</a:t>
            </a:r>
            <a:endParaRPr sz="1400">
              <a:solidFill>
                <a:srgbClr val="333333"/>
              </a:solidFill>
              <a:highlight>
                <a:srgbClr val="FFFFFF"/>
              </a:highlight>
              <a:latin typeface="Arial"/>
              <a:ea typeface="Arial"/>
              <a:cs typeface="Arial"/>
              <a:sym typeface="Arial"/>
            </a:endParaRPr>
          </a:p>
          <a:p>
            <a:pPr marL="0" lvl="0" indent="0" algn="l" rtl="0">
              <a:spcBef>
                <a:spcPts val="1200"/>
              </a:spcBef>
              <a:spcAft>
                <a:spcPts val="0"/>
              </a:spcAft>
              <a:buNone/>
            </a:pPr>
            <a:r>
              <a:rPr lang="en" sz="1400">
                <a:solidFill>
                  <a:srgbClr val="333333"/>
                </a:solidFill>
                <a:highlight>
                  <a:srgbClr val="FFFFFF"/>
                </a:highlight>
                <a:latin typeface="Arial"/>
                <a:ea typeface="Arial"/>
                <a:cs typeface="Arial"/>
                <a:sym typeface="Arial"/>
              </a:rPr>
              <a:t>Uttar Pradesh</a:t>
            </a:r>
            <a:endParaRPr sz="1400">
              <a:solidFill>
                <a:srgbClr val="333333"/>
              </a:solidFill>
              <a:highlight>
                <a:srgbClr val="FFFFFF"/>
              </a:highlight>
              <a:latin typeface="Arial"/>
              <a:ea typeface="Arial"/>
              <a:cs typeface="Arial"/>
              <a:sym typeface="Arial"/>
            </a:endParaRPr>
          </a:p>
          <a:p>
            <a:pPr marL="0" lvl="0" indent="0" algn="l" rtl="0">
              <a:spcBef>
                <a:spcPts val="1200"/>
              </a:spcBef>
              <a:spcAft>
                <a:spcPts val="0"/>
              </a:spcAft>
              <a:buNone/>
            </a:pPr>
            <a:r>
              <a:rPr lang="en" sz="1400">
                <a:solidFill>
                  <a:srgbClr val="333333"/>
                </a:solidFill>
                <a:highlight>
                  <a:srgbClr val="FFFFFF"/>
                </a:highlight>
                <a:latin typeface="Arial"/>
                <a:ea typeface="Arial"/>
                <a:cs typeface="Arial"/>
                <a:sym typeface="Arial"/>
              </a:rPr>
              <a:t>Arunachal Pradesh   </a:t>
            </a:r>
            <a:r>
              <a:rPr lang="en" sz="1200">
                <a:solidFill>
                  <a:srgbClr val="333333"/>
                </a:solidFill>
                <a:highlight>
                  <a:srgbClr val="FFFFFF"/>
                </a:highlight>
                <a:latin typeface="Arial"/>
                <a:ea typeface="Arial"/>
                <a:cs typeface="Arial"/>
                <a:sym typeface="Arial"/>
              </a:rPr>
              <a:t>   </a:t>
            </a:r>
            <a:endParaRPr sz="1200">
              <a:solidFill>
                <a:srgbClr val="333333"/>
              </a:solidFill>
              <a:highlight>
                <a:srgbClr val="FFFFFF"/>
              </a:highlight>
              <a:latin typeface="Arial"/>
              <a:ea typeface="Arial"/>
              <a:cs typeface="Arial"/>
              <a:sym typeface="Arial"/>
            </a:endParaRPr>
          </a:p>
          <a:p>
            <a:pPr marL="0" lvl="0" indent="0" algn="l" rtl="0">
              <a:spcBef>
                <a:spcPts val="1200"/>
              </a:spcBef>
              <a:spcAft>
                <a:spcPts val="0"/>
              </a:spcAft>
              <a:buNone/>
            </a:pPr>
            <a:endParaRPr sz="1600" b="1">
              <a:solidFill>
                <a:schemeClr val="dk1"/>
              </a:solidFill>
            </a:endParaRPr>
          </a:p>
          <a:p>
            <a:pPr marL="0" lvl="0" indent="0" algn="l" rtl="0">
              <a:lnSpc>
                <a:spcPct val="115000"/>
              </a:lnSpc>
              <a:spcBef>
                <a:spcPts val="1600"/>
              </a:spcBef>
              <a:spcAft>
                <a:spcPts val="1600"/>
              </a:spcAft>
              <a:buNone/>
            </a:pPr>
            <a:endParaRPr/>
          </a:p>
        </p:txBody>
      </p:sp>
      <p:pic>
        <p:nvPicPr>
          <p:cNvPr id="158" name="Google Shape;158;p20"/>
          <p:cNvPicPr preferRelativeResize="0"/>
          <p:nvPr/>
        </p:nvPicPr>
        <p:blipFill>
          <a:blip r:embed="rId3">
            <a:alphaModFix/>
          </a:blip>
          <a:stretch>
            <a:fillRect/>
          </a:stretch>
        </p:blipFill>
        <p:spPr>
          <a:xfrm>
            <a:off x="523550" y="1265575"/>
            <a:ext cx="3608224" cy="3538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1"/>
          <p:cNvSpPr txBox="1">
            <a:spLocks noGrp="1"/>
          </p:cNvSpPr>
          <p:nvPr>
            <p:ph type="title"/>
          </p:nvPr>
        </p:nvSpPr>
        <p:spPr>
          <a:xfrm>
            <a:off x="60725" y="0"/>
            <a:ext cx="4511400" cy="102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Problem Analysis</a:t>
            </a:r>
            <a:endParaRPr>
              <a:solidFill>
                <a:schemeClr val="lt1"/>
              </a:solidFill>
            </a:endParaRPr>
          </a:p>
          <a:p>
            <a:pPr marL="0" lvl="0" indent="0" algn="l" rtl="0">
              <a:spcBef>
                <a:spcPts val="0"/>
              </a:spcBef>
              <a:spcAft>
                <a:spcPts val="0"/>
              </a:spcAft>
              <a:buNone/>
            </a:pPr>
            <a:r>
              <a:rPr lang="en">
                <a:solidFill>
                  <a:schemeClr val="lt1"/>
                </a:solidFill>
              </a:rPr>
              <a:t>TamilNadu</a:t>
            </a:r>
            <a:endParaRPr>
              <a:solidFill>
                <a:schemeClr val="lt1"/>
              </a:solidFill>
            </a:endParaRPr>
          </a:p>
          <a:p>
            <a:pPr marL="0" lvl="0" indent="0" algn="l" rtl="0">
              <a:spcBef>
                <a:spcPts val="0"/>
              </a:spcBef>
              <a:spcAft>
                <a:spcPts val="0"/>
              </a:spcAft>
              <a:buNone/>
            </a:pPr>
            <a:endParaRPr sz="3000"/>
          </a:p>
        </p:txBody>
      </p:sp>
      <p:sp>
        <p:nvSpPr>
          <p:cNvPr id="164" name="Google Shape;164;p21"/>
          <p:cNvSpPr txBox="1">
            <a:spLocks noGrp="1"/>
          </p:cNvSpPr>
          <p:nvPr>
            <p:ph type="body" idx="2"/>
          </p:nvPr>
        </p:nvSpPr>
        <p:spPr>
          <a:xfrm>
            <a:off x="4889175" y="359425"/>
            <a:ext cx="3374400" cy="4123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600" b="1">
              <a:solidFill>
                <a:schemeClr val="dk1"/>
              </a:solidFill>
            </a:endParaRPr>
          </a:p>
          <a:p>
            <a:pPr marL="0" lvl="0" indent="0" algn="l" rtl="0">
              <a:lnSpc>
                <a:spcPct val="115000"/>
              </a:lnSpc>
              <a:spcBef>
                <a:spcPts val="1000"/>
              </a:spcBef>
              <a:spcAft>
                <a:spcPts val="0"/>
              </a:spcAft>
              <a:buNone/>
            </a:pPr>
            <a:endParaRPr sz="1600" b="1">
              <a:solidFill>
                <a:schemeClr val="dk1"/>
              </a:solidFill>
            </a:endParaRPr>
          </a:p>
          <a:p>
            <a:pPr marL="0" lvl="0" indent="0" algn="l" rtl="0">
              <a:lnSpc>
                <a:spcPct val="115000"/>
              </a:lnSpc>
              <a:spcBef>
                <a:spcPts val="1000"/>
              </a:spcBef>
              <a:spcAft>
                <a:spcPts val="0"/>
              </a:spcAft>
              <a:buNone/>
            </a:pPr>
            <a:endParaRPr sz="1600" b="1">
              <a:solidFill>
                <a:schemeClr val="dk1"/>
              </a:solidFill>
            </a:endParaRPr>
          </a:p>
          <a:p>
            <a:pPr marL="0" lvl="0" indent="0" algn="l" rtl="0">
              <a:lnSpc>
                <a:spcPct val="115000"/>
              </a:lnSpc>
              <a:spcBef>
                <a:spcPts val="1000"/>
              </a:spcBef>
              <a:spcAft>
                <a:spcPts val="0"/>
              </a:spcAft>
              <a:buNone/>
            </a:pPr>
            <a:r>
              <a:rPr lang="en" sz="1600" b="1">
                <a:solidFill>
                  <a:schemeClr val="dk1"/>
                </a:solidFill>
              </a:rPr>
              <a:t>The incorrect data (longitude and latitude) present in 9 rows in Pakistan have been replaced with the correct longitudes and latitudes for the same device_id.</a:t>
            </a:r>
            <a:endParaRPr/>
          </a:p>
          <a:p>
            <a:pPr marL="0" lvl="0" indent="0" algn="l" rtl="0">
              <a:lnSpc>
                <a:spcPct val="115000"/>
              </a:lnSpc>
              <a:spcBef>
                <a:spcPts val="1000"/>
              </a:spcBef>
              <a:spcAft>
                <a:spcPts val="1600"/>
              </a:spcAft>
              <a:buNone/>
            </a:pPr>
            <a:endParaRPr/>
          </a:p>
        </p:txBody>
      </p:sp>
      <p:pic>
        <p:nvPicPr>
          <p:cNvPr id="165" name="Google Shape;165;p21"/>
          <p:cNvPicPr preferRelativeResize="0"/>
          <p:nvPr/>
        </p:nvPicPr>
        <p:blipFill>
          <a:blip r:embed="rId3">
            <a:alphaModFix/>
          </a:blip>
          <a:stretch>
            <a:fillRect/>
          </a:stretch>
        </p:blipFill>
        <p:spPr>
          <a:xfrm>
            <a:off x="0" y="1028700"/>
            <a:ext cx="4572126" cy="4123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2"/>
          <p:cNvSpPr txBox="1">
            <a:spLocks noGrp="1"/>
          </p:cNvSpPr>
          <p:nvPr>
            <p:ph type="title"/>
          </p:nvPr>
        </p:nvSpPr>
        <p:spPr>
          <a:xfrm>
            <a:off x="60725" y="0"/>
            <a:ext cx="4511400" cy="102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Problem Analysis</a:t>
            </a:r>
            <a:endParaRPr>
              <a:solidFill>
                <a:schemeClr val="lt1"/>
              </a:solidFill>
            </a:endParaRPr>
          </a:p>
          <a:p>
            <a:pPr marL="0" lvl="0" indent="0" algn="l" rtl="0">
              <a:spcBef>
                <a:spcPts val="0"/>
              </a:spcBef>
              <a:spcAft>
                <a:spcPts val="0"/>
              </a:spcAft>
              <a:buNone/>
            </a:pPr>
            <a:r>
              <a:rPr lang="en">
                <a:solidFill>
                  <a:schemeClr val="lt1"/>
                </a:solidFill>
              </a:rPr>
              <a:t>Uttar Pradesh, Manipur</a:t>
            </a:r>
            <a:endParaRPr>
              <a:solidFill>
                <a:schemeClr val="lt1"/>
              </a:solidFill>
            </a:endParaRPr>
          </a:p>
          <a:p>
            <a:pPr marL="0" lvl="0" indent="0" algn="l" rtl="0">
              <a:spcBef>
                <a:spcPts val="0"/>
              </a:spcBef>
              <a:spcAft>
                <a:spcPts val="0"/>
              </a:spcAft>
              <a:buNone/>
            </a:pPr>
            <a:endParaRPr sz="3000"/>
          </a:p>
        </p:txBody>
      </p:sp>
      <p:sp>
        <p:nvSpPr>
          <p:cNvPr id="171" name="Google Shape;171;p22"/>
          <p:cNvSpPr txBox="1">
            <a:spLocks noGrp="1"/>
          </p:cNvSpPr>
          <p:nvPr>
            <p:ph type="body" idx="2"/>
          </p:nvPr>
        </p:nvSpPr>
        <p:spPr>
          <a:xfrm>
            <a:off x="4889175" y="780825"/>
            <a:ext cx="3625500" cy="3891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600" b="1">
              <a:solidFill>
                <a:schemeClr val="dk1"/>
              </a:solidFill>
            </a:endParaRPr>
          </a:p>
          <a:p>
            <a:pPr marL="0" lvl="0" indent="0" algn="l" rtl="0">
              <a:spcBef>
                <a:spcPts val="1000"/>
              </a:spcBef>
              <a:spcAft>
                <a:spcPts val="0"/>
              </a:spcAft>
              <a:buNone/>
            </a:pPr>
            <a:r>
              <a:rPr lang="en" sz="1600" b="1">
                <a:solidFill>
                  <a:schemeClr val="dk1"/>
                </a:solidFill>
              </a:rPr>
              <a:t>we found that one of the cities named 'Kadi' has incorrect state. It is part of Gujarat state but as per data it is Uttar Pradesh. So, we updated the state of 947 rows having city=Kadi from Uttar Pradesh to Gujarat.</a:t>
            </a:r>
            <a:endParaRPr sz="1200">
              <a:solidFill>
                <a:srgbClr val="212121"/>
              </a:solidFill>
              <a:highlight>
                <a:srgbClr val="FFFFFF"/>
              </a:highlight>
              <a:latin typeface="Arial"/>
              <a:ea typeface="Arial"/>
              <a:cs typeface="Arial"/>
              <a:sym typeface="Arial"/>
            </a:endParaRPr>
          </a:p>
          <a:p>
            <a:pPr marL="0" lvl="0" indent="0" algn="l" rtl="0">
              <a:lnSpc>
                <a:spcPct val="115000"/>
              </a:lnSpc>
              <a:spcBef>
                <a:spcPts val="1700"/>
              </a:spcBef>
              <a:spcAft>
                <a:spcPts val="1600"/>
              </a:spcAft>
              <a:buNone/>
            </a:pPr>
            <a:endParaRPr/>
          </a:p>
        </p:txBody>
      </p:sp>
      <p:pic>
        <p:nvPicPr>
          <p:cNvPr id="172" name="Google Shape;172;p22"/>
          <p:cNvPicPr preferRelativeResize="0"/>
          <p:nvPr/>
        </p:nvPicPr>
        <p:blipFill>
          <a:blip r:embed="rId3">
            <a:alphaModFix/>
          </a:blip>
          <a:stretch>
            <a:fillRect/>
          </a:stretch>
        </p:blipFill>
        <p:spPr>
          <a:xfrm>
            <a:off x="152400" y="1028700"/>
            <a:ext cx="4135925" cy="4123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 sz="700" b="1">
                <a:solidFill>
                  <a:schemeClr val="lt1"/>
                </a:solidFill>
              </a:rPr>
              <a:t>1</a:t>
            </a:r>
            <a:endParaRPr sz="700" b="1">
              <a:solidFill>
                <a:schemeClr val="lt1"/>
              </a:solidFill>
            </a:endParaRPr>
          </a:p>
        </p:txBody>
      </p:sp>
      <p:sp>
        <p:nvSpPr>
          <p:cNvPr id="178" name="Google Shape;178;p23"/>
          <p:cNvSpPr txBox="1">
            <a:spLocks noGrp="1"/>
          </p:cNvSpPr>
          <p:nvPr>
            <p:ph type="title"/>
          </p:nvPr>
        </p:nvSpPr>
        <p:spPr>
          <a:xfrm>
            <a:off x="0" y="79250"/>
            <a:ext cx="4289700" cy="10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Insights from Analysis</a:t>
            </a:r>
            <a:endParaRPr sz="3000"/>
          </a:p>
          <a:p>
            <a:pPr marL="0" lvl="0" indent="0" algn="l" rtl="0">
              <a:spcBef>
                <a:spcPts val="0"/>
              </a:spcBef>
              <a:spcAft>
                <a:spcPts val="0"/>
              </a:spcAft>
              <a:buNone/>
            </a:pPr>
            <a:r>
              <a:rPr lang="en" sz="3000" b="0"/>
              <a:t>01</a:t>
            </a:r>
            <a:endParaRPr sz="3000" b="0"/>
          </a:p>
        </p:txBody>
      </p:sp>
      <p:sp>
        <p:nvSpPr>
          <p:cNvPr id="179" name="Google Shape;179;p23"/>
          <p:cNvSpPr txBox="1">
            <a:spLocks noGrp="1"/>
          </p:cNvSpPr>
          <p:nvPr>
            <p:ph type="subTitle" idx="1"/>
          </p:nvPr>
        </p:nvSpPr>
        <p:spPr>
          <a:xfrm>
            <a:off x="724950" y="3313925"/>
            <a:ext cx="3300900" cy="75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300"/>
              <a:t>List any research or data you have to support the need for a solution.</a:t>
            </a:r>
            <a:endParaRPr sz="1300"/>
          </a:p>
        </p:txBody>
      </p:sp>
      <p:sp>
        <p:nvSpPr>
          <p:cNvPr id="180" name="Google Shape;180;p23"/>
          <p:cNvSpPr txBox="1"/>
          <p:nvPr/>
        </p:nvSpPr>
        <p:spPr>
          <a:xfrm>
            <a:off x="4572000" y="161025"/>
            <a:ext cx="457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81" name="Google Shape;181;p23"/>
          <p:cNvSpPr txBox="1"/>
          <p:nvPr/>
        </p:nvSpPr>
        <p:spPr>
          <a:xfrm>
            <a:off x="4572000" y="0"/>
            <a:ext cx="4572000" cy="1339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chemeClr val="dk2"/>
                </a:solidFill>
                <a:latin typeface="Raleway"/>
                <a:ea typeface="Raleway"/>
                <a:cs typeface="Raleway"/>
                <a:sym typeface="Raleway"/>
              </a:rPr>
              <a:t>Tamil Nadu and Uttar Pradesh has 60% and 38% Mobile users</a:t>
            </a:r>
            <a:endParaRPr sz="900">
              <a:latin typeface="Lato"/>
              <a:ea typeface="Lato"/>
              <a:cs typeface="Lato"/>
              <a:sym typeface="Lato"/>
            </a:endParaRPr>
          </a:p>
        </p:txBody>
      </p:sp>
      <p:pic>
        <p:nvPicPr>
          <p:cNvPr id="182" name="Google Shape;182;p23"/>
          <p:cNvPicPr preferRelativeResize="0"/>
          <p:nvPr/>
        </p:nvPicPr>
        <p:blipFill>
          <a:blip r:embed="rId3">
            <a:alphaModFix/>
          </a:blip>
          <a:stretch>
            <a:fillRect/>
          </a:stretch>
        </p:blipFill>
        <p:spPr>
          <a:xfrm>
            <a:off x="0" y="1659200"/>
            <a:ext cx="9144000" cy="3401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4"/>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 sz="700" b="1">
                <a:solidFill>
                  <a:schemeClr val="lt1"/>
                </a:solidFill>
              </a:rPr>
              <a:t>1</a:t>
            </a:r>
            <a:endParaRPr sz="700" b="1">
              <a:solidFill>
                <a:schemeClr val="lt1"/>
              </a:solidFill>
            </a:endParaRPr>
          </a:p>
        </p:txBody>
      </p:sp>
      <p:sp>
        <p:nvSpPr>
          <p:cNvPr id="188" name="Google Shape;188;p24"/>
          <p:cNvSpPr txBox="1">
            <a:spLocks noGrp="1"/>
          </p:cNvSpPr>
          <p:nvPr>
            <p:ph type="title"/>
          </p:nvPr>
        </p:nvSpPr>
        <p:spPr>
          <a:xfrm>
            <a:off x="0" y="79250"/>
            <a:ext cx="4289700" cy="94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Insights from Analysis</a:t>
            </a:r>
            <a:endParaRPr sz="3000"/>
          </a:p>
          <a:p>
            <a:pPr marL="0" lvl="0" indent="0" algn="l" rtl="0">
              <a:spcBef>
                <a:spcPts val="0"/>
              </a:spcBef>
              <a:spcAft>
                <a:spcPts val="0"/>
              </a:spcAft>
              <a:buNone/>
            </a:pPr>
            <a:r>
              <a:rPr lang="en" sz="3000" b="0"/>
              <a:t>0</a:t>
            </a:r>
            <a:r>
              <a:rPr lang="en" b="0"/>
              <a:t>2 </a:t>
            </a:r>
            <a:endParaRPr b="0"/>
          </a:p>
          <a:p>
            <a:pPr marL="0" lvl="0" indent="0" algn="l" rtl="0">
              <a:spcBef>
                <a:spcPts val="0"/>
              </a:spcBef>
              <a:spcAft>
                <a:spcPts val="0"/>
              </a:spcAft>
              <a:buNone/>
            </a:pPr>
            <a:endParaRPr sz="2400"/>
          </a:p>
          <a:p>
            <a:pPr marL="0" lvl="0" indent="0" algn="l" rtl="0">
              <a:spcBef>
                <a:spcPts val="0"/>
              </a:spcBef>
              <a:spcAft>
                <a:spcPts val="0"/>
              </a:spcAft>
              <a:buNone/>
            </a:pPr>
            <a:r>
              <a:rPr lang="en" sz="2400"/>
              <a:t>Distribution of Mobile Users across Phone Brands</a:t>
            </a:r>
            <a:endParaRPr sz="450" b="0">
              <a:solidFill>
                <a:srgbClr val="A31515"/>
              </a:solidFill>
              <a:highlight>
                <a:srgbClr val="FFFFFE"/>
              </a:highlight>
              <a:latin typeface="Courier New"/>
              <a:ea typeface="Courier New"/>
              <a:cs typeface="Courier New"/>
              <a:sym typeface="Courier New"/>
            </a:endParaRPr>
          </a:p>
          <a:p>
            <a:pPr marL="0" lvl="0" indent="0" algn="l" rtl="0">
              <a:spcBef>
                <a:spcPts val="0"/>
              </a:spcBef>
              <a:spcAft>
                <a:spcPts val="0"/>
              </a:spcAft>
              <a:buNone/>
            </a:pPr>
            <a:endParaRPr b="0"/>
          </a:p>
        </p:txBody>
      </p:sp>
      <p:sp>
        <p:nvSpPr>
          <p:cNvPr id="189" name="Google Shape;189;p24"/>
          <p:cNvSpPr txBox="1">
            <a:spLocks noGrp="1"/>
          </p:cNvSpPr>
          <p:nvPr>
            <p:ph type="subTitle" idx="1"/>
          </p:nvPr>
        </p:nvSpPr>
        <p:spPr>
          <a:xfrm>
            <a:off x="111550" y="2243300"/>
            <a:ext cx="4178400" cy="2602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300" b="1"/>
          </a:p>
          <a:p>
            <a:pPr marL="457200" lvl="0" indent="0" algn="l" rtl="0">
              <a:lnSpc>
                <a:spcPct val="115000"/>
              </a:lnSpc>
              <a:spcBef>
                <a:spcPts val="1000"/>
              </a:spcBef>
              <a:spcAft>
                <a:spcPts val="0"/>
              </a:spcAft>
              <a:buNone/>
            </a:pPr>
            <a:r>
              <a:rPr lang="en" sz="1300" b="1"/>
              <a:t>Xiaomi(26.69%), </a:t>
            </a:r>
            <a:endParaRPr sz="1300" b="1"/>
          </a:p>
          <a:p>
            <a:pPr marL="457200" lvl="0" indent="0" algn="l" rtl="0">
              <a:lnSpc>
                <a:spcPct val="115000"/>
              </a:lnSpc>
              <a:spcBef>
                <a:spcPts val="600"/>
              </a:spcBef>
              <a:spcAft>
                <a:spcPts val="0"/>
              </a:spcAft>
              <a:buNone/>
            </a:pPr>
            <a:r>
              <a:rPr lang="en" sz="1300" b="1"/>
              <a:t>Samsung(23.67%) and </a:t>
            </a:r>
            <a:endParaRPr sz="1300" b="1"/>
          </a:p>
          <a:p>
            <a:pPr marL="457200" lvl="0" indent="0" algn="l" rtl="0">
              <a:lnSpc>
                <a:spcPct val="115000"/>
              </a:lnSpc>
              <a:spcBef>
                <a:spcPts val="600"/>
              </a:spcBef>
              <a:spcAft>
                <a:spcPts val="0"/>
              </a:spcAft>
              <a:buNone/>
            </a:pPr>
            <a:r>
              <a:rPr lang="en" sz="1300" b="1"/>
              <a:t>Huawei(16.67%) are the top 3 most used phone brands. </a:t>
            </a:r>
            <a:endParaRPr sz="1300" b="1"/>
          </a:p>
          <a:p>
            <a:pPr marL="457200" lvl="0" indent="0" algn="l" rtl="0">
              <a:lnSpc>
                <a:spcPct val="115000"/>
              </a:lnSpc>
              <a:spcBef>
                <a:spcPts val="600"/>
              </a:spcBef>
              <a:spcAft>
                <a:spcPts val="0"/>
              </a:spcAft>
              <a:buNone/>
            </a:pPr>
            <a:r>
              <a:rPr lang="en" sz="1500" b="1"/>
              <a:t>These 3 companies comprise more than 67% of market share in these 6 states.</a:t>
            </a:r>
            <a:endParaRPr sz="1400" b="1">
              <a:solidFill>
                <a:srgbClr val="212121"/>
              </a:solidFill>
              <a:highlight>
                <a:srgbClr val="FFFFFF"/>
              </a:highlight>
              <a:latin typeface="Roboto"/>
              <a:ea typeface="Roboto"/>
              <a:cs typeface="Roboto"/>
              <a:sym typeface="Roboto"/>
            </a:endParaRPr>
          </a:p>
          <a:p>
            <a:pPr marL="0" lvl="0" indent="0" algn="l" rtl="0">
              <a:lnSpc>
                <a:spcPct val="115000"/>
              </a:lnSpc>
              <a:spcBef>
                <a:spcPts val="500"/>
              </a:spcBef>
              <a:spcAft>
                <a:spcPts val="1000"/>
              </a:spcAft>
              <a:buNone/>
            </a:pPr>
            <a:endParaRPr sz="1300"/>
          </a:p>
        </p:txBody>
      </p:sp>
      <p:pic>
        <p:nvPicPr>
          <p:cNvPr id="190" name="Google Shape;190;p24" title="Points scored"/>
          <p:cNvPicPr preferRelativeResize="0"/>
          <p:nvPr/>
        </p:nvPicPr>
        <p:blipFill>
          <a:blip r:embed="rId3">
            <a:alphaModFix/>
          </a:blip>
          <a:stretch>
            <a:fillRect/>
          </a:stretch>
        </p:blipFill>
        <p:spPr>
          <a:xfrm>
            <a:off x="5032419" y="1462925"/>
            <a:ext cx="3781899" cy="2804908"/>
          </a:xfrm>
          <a:prstGeom prst="rect">
            <a:avLst/>
          </a:prstGeom>
          <a:noFill/>
          <a:ln>
            <a:noFill/>
          </a:ln>
        </p:spPr>
      </p:pic>
      <p:sp>
        <p:nvSpPr>
          <p:cNvPr id="191" name="Google Shape;191;p24"/>
          <p:cNvSpPr txBox="1"/>
          <p:nvPr/>
        </p:nvSpPr>
        <p:spPr>
          <a:xfrm>
            <a:off x="4572000" y="161025"/>
            <a:ext cx="457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92" name="Google Shape;192;p24"/>
          <p:cNvSpPr txBox="1"/>
          <p:nvPr/>
        </p:nvSpPr>
        <p:spPr>
          <a:xfrm>
            <a:off x="4572000" y="0"/>
            <a:ext cx="45720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900">
              <a:latin typeface="Lato"/>
              <a:ea typeface="Lato"/>
              <a:cs typeface="Lato"/>
              <a:sym typeface="Lato"/>
            </a:endParaRPr>
          </a:p>
        </p:txBody>
      </p:sp>
      <p:pic>
        <p:nvPicPr>
          <p:cNvPr id="193" name="Google Shape;193;p24"/>
          <p:cNvPicPr preferRelativeResize="0"/>
          <p:nvPr/>
        </p:nvPicPr>
        <p:blipFill>
          <a:blip r:embed="rId4">
            <a:alphaModFix/>
          </a:blip>
          <a:stretch>
            <a:fillRect/>
          </a:stretch>
        </p:blipFill>
        <p:spPr>
          <a:xfrm>
            <a:off x="4572000" y="223100"/>
            <a:ext cx="4571999" cy="4899749"/>
          </a:xfrm>
          <a:prstGeom prst="rect">
            <a:avLst/>
          </a:prstGeom>
          <a:noFill/>
          <a:ln>
            <a:noFill/>
          </a:ln>
        </p:spPr>
      </p:pic>
      <p:sp>
        <p:nvSpPr>
          <p:cNvPr id="194" name="Google Shape;194;p24"/>
          <p:cNvSpPr txBox="1"/>
          <p:nvPr/>
        </p:nvSpPr>
        <p:spPr>
          <a:xfrm>
            <a:off x="6320925" y="1524450"/>
            <a:ext cx="1053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latin typeface="Lato"/>
                <a:ea typeface="Lato"/>
                <a:cs typeface="Lato"/>
                <a:sym typeface="Lato"/>
              </a:rPr>
              <a:t>23.67%</a:t>
            </a:r>
            <a:endParaRPr sz="2000" b="1">
              <a:latin typeface="Lato"/>
              <a:ea typeface="Lato"/>
              <a:cs typeface="Lato"/>
              <a:sym typeface="Lato"/>
            </a:endParaRPr>
          </a:p>
        </p:txBody>
      </p:sp>
      <p:sp>
        <p:nvSpPr>
          <p:cNvPr id="195" name="Google Shape;195;p24"/>
          <p:cNvSpPr txBox="1"/>
          <p:nvPr/>
        </p:nvSpPr>
        <p:spPr>
          <a:xfrm>
            <a:off x="7291325" y="2595738"/>
            <a:ext cx="1053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latin typeface="Lato"/>
                <a:ea typeface="Lato"/>
                <a:cs typeface="Lato"/>
                <a:sym typeface="Lato"/>
              </a:rPr>
              <a:t>26.69%</a:t>
            </a:r>
            <a:endParaRPr sz="2000" b="1">
              <a:latin typeface="Lato"/>
              <a:ea typeface="Lato"/>
              <a:cs typeface="Lato"/>
              <a:sym typeface="Lato"/>
            </a:endParaRPr>
          </a:p>
        </p:txBody>
      </p:sp>
      <p:sp>
        <p:nvSpPr>
          <p:cNvPr id="196" name="Google Shape;196;p24"/>
          <p:cNvSpPr txBox="1"/>
          <p:nvPr/>
        </p:nvSpPr>
        <p:spPr>
          <a:xfrm>
            <a:off x="5423500" y="2325450"/>
            <a:ext cx="1053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latin typeface="Lato"/>
                <a:ea typeface="Lato"/>
                <a:cs typeface="Lato"/>
                <a:sym typeface="Lato"/>
              </a:rPr>
              <a:t>16.67%</a:t>
            </a:r>
            <a:endParaRPr sz="2000" b="1">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5"/>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 sz="700" b="1">
                <a:solidFill>
                  <a:schemeClr val="lt1"/>
                </a:solidFill>
              </a:rPr>
              <a:t>1</a:t>
            </a:r>
            <a:endParaRPr sz="700" b="1">
              <a:solidFill>
                <a:schemeClr val="lt1"/>
              </a:solidFill>
            </a:endParaRPr>
          </a:p>
        </p:txBody>
      </p:sp>
      <p:sp>
        <p:nvSpPr>
          <p:cNvPr id="202" name="Google Shape;202;p25"/>
          <p:cNvSpPr txBox="1">
            <a:spLocks noGrp="1"/>
          </p:cNvSpPr>
          <p:nvPr>
            <p:ph type="title"/>
          </p:nvPr>
        </p:nvSpPr>
        <p:spPr>
          <a:xfrm>
            <a:off x="0" y="79250"/>
            <a:ext cx="4289700" cy="94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Insights from Analysis</a:t>
            </a:r>
            <a:endParaRPr sz="3000"/>
          </a:p>
          <a:p>
            <a:pPr marL="0" lvl="0" indent="0" algn="l" rtl="0">
              <a:spcBef>
                <a:spcPts val="0"/>
              </a:spcBef>
              <a:spcAft>
                <a:spcPts val="0"/>
              </a:spcAft>
              <a:buNone/>
            </a:pPr>
            <a:r>
              <a:rPr lang="en" sz="3000" b="0"/>
              <a:t>0</a:t>
            </a:r>
            <a:r>
              <a:rPr lang="en" b="0"/>
              <a:t>3 </a:t>
            </a:r>
            <a:endParaRPr b="0"/>
          </a:p>
          <a:p>
            <a:pPr marL="0" lvl="0" indent="0" algn="l" rtl="0">
              <a:spcBef>
                <a:spcPts val="0"/>
              </a:spcBef>
              <a:spcAft>
                <a:spcPts val="0"/>
              </a:spcAft>
              <a:buNone/>
            </a:pPr>
            <a:endParaRPr sz="2400"/>
          </a:p>
          <a:p>
            <a:pPr marL="0" lvl="0" indent="0" algn="l" rtl="0">
              <a:spcBef>
                <a:spcPts val="0"/>
              </a:spcBef>
              <a:spcAft>
                <a:spcPts val="0"/>
              </a:spcAft>
              <a:buNone/>
            </a:pPr>
            <a:r>
              <a:rPr lang="en" sz="2400"/>
              <a:t>Distribution of Mobile Users across Genders</a:t>
            </a:r>
            <a:endParaRPr sz="450" b="0">
              <a:solidFill>
                <a:srgbClr val="A31515"/>
              </a:solidFill>
              <a:highlight>
                <a:srgbClr val="FFFFFE"/>
              </a:highlight>
              <a:latin typeface="Courier New"/>
              <a:ea typeface="Courier New"/>
              <a:cs typeface="Courier New"/>
              <a:sym typeface="Courier New"/>
            </a:endParaRPr>
          </a:p>
          <a:p>
            <a:pPr marL="0" lvl="0" indent="0" algn="l" rtl="0">
              <a:spcBef>
                <a:spcPts val="0"/>
              </a:spcBef>
              <a:spcAft>
                <a:spcPts val="0"/>
              </a:spcAft>
              <a:buNone/>
            </a:pPr>
            <a:endParaRPr b="0"/>
          </a:p>
        </p:txBody>
      </p:sp>
      <p:sp>
        <p:nvSpPr>
          <p:cNvPr id="203" name="Google Shape;203;p25"/>
          <p:cNvSpPr txBox="1">
            <a:spLocks noGrp="1"/>
          </p:cNvSpPr>
          <p:nvPr>
            <p:ph type="subTitle" idx="1"/>
          </p:nvPr>
        </p:nvSpPr>
        <p:spPr>
          <a:xfrm>
            <a:off x="111550" y="2325450"/>
            <a:ext cx="4375200" cy="1677900"/>
          </a:xfrm>
          <a:prstGeom prst="rect">
            <a:avLst/>
          </a:prstGeom>
        </p:spPr>
        <p:txBody>
          <a:bodyPr spcFirstLastPara="1" wrap="square" lIns="91425" tIns="91425" rIns="91425" bIns="91425" anchor="t" anchorCtr="0">
            <a:noAutofit/>
          </a:bodyPr>
          <a:lstStyle/>
          <a:p>
            <a:pPr marL="457200" lvl="0" indent="0" algn="l" rtl="0">
              <a:lnSpc>
                <a:spcPct val="115000"/>
              </a:lnSpc>
              <a:spcBef>
                <a:spcPts val="600"/>
              </a:spcBef>
              <a:spcAft>
                <a:spcPts val="0"/>
              </a:spcAft>
              <a:buNone/>
            </a:pPr>
            <a:r>
              <a:rPr lang="en" sz="1900" b="1">
                <a:solidFill>
                  <a:schemeClr val="dk2"/>
                </a:solidFill>
                <a:latin typeface="Raleway"/>
                <a:ea typeface="Raleway"/>
                <a:cs typeface="Raleway"/>
                <a:sym typeface="Raleway"/>
              </a:rPr>
              <a:t>Insaid Telecom has more Males users(62.65%) compared to Female users(37.35%) in these 6 states.</a:t>
            </a:r>
            <a:endParaRPr sz="700" b="1">
              <a:solidFill>
                <a:srgbClr val="212121"/>
              </a:solidFill>
              <a:highlight>
                <a:srgbClr val="FFFFFF"/>
              </a:highlight>
              <a:latin typeface="Roboto"/>
              <a:ea typeface="Roboto"/>
              <a:cs typeface="Roboto"/>
              <a:sym typeface="Roboto"/>
            </a:endParaRPr>
          </a:p>
          <a:p>
            <a:pPr marL="457200" lvl="0" indent="0" algn="l" rtl="0">
              <a:lnSpc>
                <a:spcPct val="115000"/>
              </a:lnSpc>
              <a:spcBef>
                <a:spcPts val="600"/>
              </a:spcBef>
              <a:spcAft>
                <a:spcPts val="0"/>
              </a:spcAft>
              <a:buNone/>
            </a:pPr>
            <a:endParaRPr sz="1300" b="1"/>
          </a:p>
          <a:p>
            <a:pPr marL="0" lvl="0" indent="0" algn="l" rtl="0">
              <a:lnSpc>
                <a:spcPct val="115000"/>
              </a:lnSpc>
              <a:spcBef>
                <a:spcPts val="500"/>
              </a:spcBef>
              <a:spcAft>
                <a:spcPts val="1000"/>
              </a:spcAft>
              <a:buNone/>
            </a:pPr>
            <a:endParaRPr sz="1300"/>
          </a:p>
        </p:txBody>
      </p:sp>
      <p:pic>
        <p:nvPicPr>
          <p:cNvPr id="204" name="Google Shape;204;p25" title="Points scored"/>
          <p:cNvPicPr preferRelativeResize="0"/>
          <p:nvPr/>
        </p:nvPicPr>
        <p:blipFill>
          <a:blip r:embed="rId3">
            <a:alphaModFix/>
          </a:blip>
          <a:stretch>
            <a:fillRect/>
          </a:stretch>
        </p:blipFill>
        <p:spPr>
          <a:xfrm>
            <a:off x="5032419" y="1462925"/>
            <a:ext cx="3781899" cy="2804908"/>
          </a:xfrm>
          <a:prstGeom prst="rect">
            <a:avLst/>
          </a:prstGeom>
          <a:noFill/>
          <a:ln>
            <a:noFill/>
          </a:ln>
        </p:spPr>
      </p:pic>
      <p:sp>
        <p:nvSpPr>
          <p:cNvPr id="205" name="Google Shape;205;p25"/>
          <p:cNvSpPr txBox="1"/>
          <p:nvPr/>
        </p:nvSpPr>
        <p:spPr>
          <a:xfrm>
            <a:off x="4572000" y="161025"/>
            <a:ext cx="457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06" name="Google Shape;206;p25"/>
          <p:cNvSpPr txBox="1"/>
          <p:nvPr/>
        </p:nvSpPr>
        <p:spPr>
          <a:xfrm>
            <a:off x="4572000" y="0"/>
            <a:ext cx="45720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900">
              <a:latin typeface="Lato"/>
              <a:ea typeface="Lato"/>
              <a:cs typeface="Lato"/>
              <a:sym typeface="Lato"/>
            </a:endParaRPr>
          </a:p>
        </p:txBody>
      </p:sp>
      <p:sp>
        <p:nvSpPr>
          <p:cNvPr id="207" name="Google Shape;207;p25"/>
          <p:cNvSpPr txBox="1"/>
          <p:nvPr/>
        </p:nvSpPr>
        <p:spPr>
          <a:xfrm>
            <a:off x="6320925" y="1524450"/>
            <a:ext cx="1053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latin typeface="Lato"/>
                <a:ea typeface="Lato"/>
                <a:cs typeface="Lato"/>
                <a:sym typeface="Lato"/>
              </a:rPr>
              <a:t>23.67%</a:t>
            </a:r>
            <a:endParaRPr sz="2000" b="1">
              <a:latin typeface="Lato"/>
              <a:ea typeface="Lato"/>
              <a:cs typeface="Lato"/>
              <a:sym typeface="Lato"/>
            </a:endParaRPr>
          </a:p>
        </p:txBody>
      </p:sp>
      <p:sp>
        <p:nvSpPr>
          <p:cNvPr id="208" name="Google Shape;208;p25"/>
          <p:cNvSpPr txBox="1"/>
          <p:nvPr/>
        </p:nvSpPr>
        <p:spPr>
          <a:xfrm>
            <a:off x="7291325" y="2595738"/>
            <a:ext cx="1053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latin typeface="Lato"/>
                <a:ea typeface="Lato"/>
                <a:cs typeface="Lato"/>
                <a:sym typeface="Lato"/>
              </a:rPr>
              <a:t>26.69%</a:t>
            </a:r>
            <a:endParaRPr sz="2000" b="1">
              <a:latin typeface="Lato"/>
              <a:ea typeface="Lato"/>
              <a:cs typeface="Lato"/>
              <a:sym typeface="Lato"/>
            </a:endParaRPr>
          </a:p>
        </p:txBody>
      </p:sp>
      <p:sp>
        <p:nvSpPr>
          <p:cNvPr id="209" name="Google Shape;209;p25"/>
          <p:cNvSpPr txBox="1"/>
          <p:nvPr/>
        </p:nvSpPr>
        <p:spPr>
          <a:xfrm>
            <a:off x="5423500" y="2325450"/>
            <a:ext cx="1053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latin typeface="Lato"/>
                <a:ea typeface="Lato"/>
                <a:cs typeface="Lato"/>
                <a:sym typeface="Lato"/>
              </a:rPr>
              <a:t>16.67%</a:t>
            </a:r>
            <a:endParaRPr sz="2000" b="1">
              <a:latin typeface="Lato"/>
              <a:ea typeface="Lato"/>
              <a:cs typeface="Lato"/>
              <a:sym typeface="Lato"/>
            </a:endParaRPr>
          </a:p>
        </p:txBody>
      </p:sp>
      <p:pic>
        <p:nvPicPr>
          <p:cNvPr id="210" name="Google Shape;210;p25"/>
          <p:cNvPicPr preferRelativeResize="0"/>
          <p:nvPr/>
        </p:nvPicPr>
        <p:blipFill>
          <a:blip r:embed="rId4">
            <a:alphaModFix/>
          </a:blip>
          <a:stretch>
            <a:fillRect/>
          </a:stretch>
        </p:blipFill>
        <p:spPr>
          <a:xfrm>
            <a:off x="4572000" y="0"/>
            <a:ext cx="4636725" cy="5143500"/>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686</Words>
  <Application>Microsoft Office PowerPoint</Application>
  <PresentationFormat>On-screen Show (16:9)</PresentationFormat>
  <Paragraphs>98</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Roboto</vt:lpstr>
      <vt:lpstr>Courier New</vt:lpstr>
      <vt:lpstr>Lato</vt:lpstr>
      <vt:lpstr>Raleway</vt:lpstr>
      <vt:lpstr>Streamline</vt:lpstr>
      <vt:lpstr>Insaid Telecom</vt:lpstr>
      <vt:lpstr>Outline</vt:lpstr>
      <vt:lpstr>Data Source The data was collected from mobile apps that use Insaid Telecom services.Full recognition and consent from individual user of those apps have been obtained, and appropriate anonymization have been performed to protect privacy.   Three datasets were used gender_age_train: Devices and their respective user gender, age and age_group phone_brand_device_model: device ids, brand, and models phone_brand (few brands are in Chinese) events_data: event id, device id, timestamp, location (lat/long), city and state.    </vt:lpstr>
      <vt:lpstr>Problem  Statement - </vt:lpstr>
      <vt:lpstr>Problem Analysis TamilNadu </vt:lpstr>
      <vt:lpstr>Problem Analysis Uttar Pradesh, Manipur </vt:lpstr>
      <vt:lpstr>Insights from Analysis 01</vt:lpstr>
      <vt:lpstr>Insights from Analysis 02   Distribution of Mobile Users across Phone Brands </vt:lpstr>
      <vt:lpstr>Insights from Analysis 03   Distribution of Mobile Users across Genders </vt:lpstr>
      <vt:lpstr>Insights from Analysis 04  </vt:lpstr>
      <vt:lpstr>Insights from Analysis 05  </vt:lpstr>
      <vt:lpstr>Insights from Analysis 06  </vt:lpstr>
      <vt:lpstr> All State Users  07</vt:lpstr>
      <vt:lpstr>Data science Tools used</vt:lpstr>
      <vt:lpstr>Recommendable insights   - Scope to increase user base particularly in Manipur, Chandigarh, Tripura &amp; Arunachal Pradesh through better network coverage and attractive plans particularly aimed at the age segment 20-40 years - Xiaomi &amp; Samsung being the most popular brands, we could tie up with them to provide Insaid Telecom connection along with the handset at an attractive price - Special offers/ plans for females, launched on specials occasions like Women's Day, Mother's day etc could help increase Female user base - Introduce special plans/offers for usage between 2:00 AM and 7:00 AM to incentivize usage at this time and avoid network congestion during peak hours.      - There is scope of improve Business in UttarPradesh and TamilNadu as well. These are       densely populated area so we need to improve our customer base by providing more offers.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Insaid Telecom</dc:title>
  <cp:lastModifiedBy>Jeetendra Sahu</cp:lastModifiedBy>
  <cp:revision>4</cp:revision>
  <dcterms:modified xsi:type="dcterms:W3CDTF">2021-06-10T18:49:02Z</dcterms:modified>
</cp:coreProperties>
</file>